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handoutMasterIdLst>
    <p:handoutMasterId r:id="rId33"/>
  </p:handoutMasterIdLst>
  <p:sldIdLst>
    <p:sldId id="275" r:id="rId2"/>
    <p:sldId id="288" r:id="rId3"/>
    <p:sldId id="276" r:id="rId4"/>
    <p:sldId id="257" r:id="rId5"/>
    <p:sldId id="258" r:id="rId6"/>
    <p:sldId id="259" r:id="rId7"/>
    <p:sldId id="260" r:id="rId8"/>
    <p:sldId id="261" r:id="rId9"/>
    <p:sldId id="263" r:id="rId10"/>
    <p:sldId id="265" r:id="rId11"/>
    <p:sldId id="266" r:id="rId12"/>
    <p:sldId id="267" r:id="rId13"/>
    <p:sldId id="264" r:id="rId14"/>
    <p:sldId id="268" r:id="rId15"/>
    <p:sldId id="269" r:id="rId16"/>
    <p:sldId id="270" r:id="rId17"/>
    <p:sldId id="271" r:id="rId18"/>
    <p:sldId id="272" r:id="rId19"/>
    <p:sldId id="273" r:id="rId20"/>
    <p:sldId id="278" r:id="rId21"/>
    <p:sldId id="279" r:id="rId22"/>
    <p:sldId id="280" r:id="rId23"/>
    <p:sldId id="281" r:id="rId24"/>
    <p:sldId id="277" r:id="rId25"/>
    <p:sldId id="282" r:id="rId26"/>
    <p:sldId id="283" r:id="rId27"/>
    <p:sldId id="284" r:id="rId28"/>
    <p:sldId id="285" r:id="rId29"/>
    <p:sldId id="286" r:id="rId30"/>
    <p:sldId id="287" r:id="rId31"/>
  </p:sldIdLst>
  <p:sldSz cx="9144000" cy="6858000" type="screen4x3"/>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11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1CAB39-75F9-4EAD-8309-8E51C01E74DD}" type="datetimeFigureOut">
              <a:rPr lang="ro-RO" smtClean="0"/>
              <a:pPr/>
              <a:t>13.05.2013</a:t>
            </a:fld>
            <a:endParaRPr lang="ro-RO"/>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326B741-9CF9-4449-A265-ECF628E5302D}" type="slidenum">
              <a:rPr lang="ro-RO" smtClean="0"/>
              <a:pPr/>
              <a:t>‹#›</a:t>
            </a:fld>
            <a:endParaRPr lang="ro-RO"/>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7AC4D2-CDC6-4678-9130-FD18924C3434}" type="datetimeFigureOut">
              <a:rPr lang="ro-RO" smtClean="0"/>
              <a:pPr/>
              <a:t>13.05.2013</a:t>
            </a:fld>
            <a:endParaRPr lang="ro-RO"/>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BE4354-AD66-4A3C-A144-F63AF49639BA}" type="slidenum">
              <a:rPr lang="ro-RO" smtClean="0"/>
              <a:pPr/>
              <a:t>‹#›</a:t>
            </a:fld>
            <a:endParaRPr lang="ro-RO"/>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o-RO"/>
          </a:p>
        </p:txBody>
      </p:sp>
      <p:sp>
        <p:nvSpPr>
          <p:cNvPr id="4" name="Slide Number Placeholder 3"/>
          <p:cNvSpPr>
            <a:spLocks noGrp="1"/>
          </p:cNvSpPr>
          <p:nvPr>
            <p:ph type="sldNum" sz="quarter" idx="10"/>
          </p:nvPr>
        </p:nvSpPr>
        <p:spPr/>
        <p:txBody>
          <a:bodyPr/>
          <a:lstStyle/>
          <a:p>
            <a:fld id="{89BE4354-AD66-4A3C-A144-F63AF49639BA}" type="slidenum">
              <a:rPr lang="ro-RO" smtClean="0"/>
              <a:pPr/>
              <a:t>3</a:t>
            </a:fld>
            <a:endParaRPr lang="ro-RO"/>
          </a:p>
        </p:txBody>
      </p:sp>
      <p:sp>
        <p:nvSpPr>
          <p:cNvPr id="5" name="Footer Placeholder 4"/>
          <p:cNvSpPr>
            <a:spLocks noGrp="1"/>
          </p:cNvSpPr>
          <p:nvPr>
            <p:ph type="ftr" sz="quarter" idx="11"/>
          </p:nvPr>
        </p:nvSpPr>
        <p:spPr/>
        <p:txBody>
          <a:bodyPr/>
          <a:lstStyle/>
          <a:p>
            <a:endParaRPr lang="ro-R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o-RO"/>
          </a:p>
        </p:txBody>
      </p:sp>
      <p:sp>
        <p:nvSpPr>
          <p:cNvPr id="4" name="Slide Number Placeholder 3"/>
          <p:cNvSpPr>
            <a:spLocks noGrp="1"/>
          </p:cNvSpPr>
          <p:nvPr>
            <p:ph type="sldNum" sz="quarter" idx="10"/>
          </p:nvPr>
        </p:nvSpPr>
        <p:spPr/>
        <p:txBody>
          <a:bodyPr/>
          <a:lstStyle/>
          <a:p>
            <a:fld id="{89BE4354-AD66-4A3C-A144-F63AF49639BA}" type="slidenum">
              <a:rPr lang="ro-RO" smtClean="0"/>
              <a:pPr/>
              <a:t>20</a:t>
            </a:fld>
            <a:endParaRPr lang="ro-RO"/>
          </a:p>
        </p:txBody>
      </p:sp>
      <p:sp>
        <p:nvSpPr>
          <p:cNvPr id="5" name="Footer Placeholder 4"/>
          <p:cNvSpPr>
            <a:spLocks noGrp="1"/>
          </p:cNvSpPr>
          <p:nvPr>
            <p:ph type="ftr" sz="quarter" idx="11"/>
          </p:nvPr>
        </p:nvSpPr>
        <p:spPr/>
        <p:txBody>
          <a:bodyPr/>
          <a:lstStyle/>
          <a:p>
            <a:endParaRPr lang="ro-R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7D240CA-9418-4497-A643-C3490F6592B1}" type="datetime1">
              <a:rPr lang="ro-RO" smtClean="0"/>
              <a:pPr/>
              <a:t>13.05.2013</a:t>
            </a:fld>
            <a:endParaRPr lang="ro-RO"/>
          </a:p>
        </p:txBody>
      </p:sp>
      <p:sp>
        <p:nvSpPr>
          <p:cNvPr id="19" name="Footer Placeholder 18"/>
          <p:cNvSpPr>
            <a:spLocks noGrp="1"/>
          </p:cNvSpPr>
          <p:nvPr>
            <p:ph type="ftr" sz="quarter" idx="11"/>
          </p:nvPr>
        </p:nvSpPr>
        <p:spPr/>
        <p:txBody>
          <a:bodyPr/>
          <a:lstStyle/>
          <a:p>
            <a:r>
              <a:rPr lang="pt-BR" smtClean="0"/>
              <a:t>Roxana Tîmplaru   ------------------------------------------------- Cerc informatică, 15.05.2013</a:t>
            </a:r>
            <a:endParaRPr lang="ro-RO"/>
          </a:p>
        </p:txBody>
      </p:sp>
      <p:sp>
        <p:nvSpPr>
          <p:cNvPr id="27" name="Slide Number Placeholder 26"/>
          <p:cNvSpPr>
            <a:spLocks noGrp="1"/>
          </p:cNvSpPr>
          <p:nvPr>
            <p:ph type="sldNum" sz="quarter" idx="12"/>
          </p:nvPr>
        </p:nvSpPr>
        <p:spPr/>
        <p:txBody>
          <a:bodyPr/>
          <a:lstStyle/>
          <a:p>
            <a:fld id="{DB6072C6-B4F1-420D-83D6-14F4D81BDA5B}" type="slidenum">
              <a:rPr lang="ro-RO" smtClean="0"/>
              <a:pPr/>
              <a:t>‹#›</a:t>
            </a:fld>
            <a:endParaRPr lang="ro-RO"/>
          </a:p>
        </p:txBody>
      </p:sp>
    </p:spTree>
  </p:cSld>
  <p:clrMapOvr>
    <a:overrideClrMapping bg1="dk1" tx1="lt1" bg2="dk2" tx2="lt2" accent1="accent1" accent2="accent2" accent3="accent3" accent4="accent4" accent5="accent5" accent6="accent6" hlink="hlink" folHlink="folHlink"/>
  </p:clrMapOvr>
  <p:transition spd="med">
    <p:pull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AF8F475-4331-4418-B432-CDD71D054011}" type="datetime1">
              <a:rPr lang="ro-RO" smtClean="0"/>
              <a:pPr/>
              <a:t>13.05.2013</a:t>
            </a:fld>
            <a:endParaRPr lang="ro-RO"/>
          </a:p>
        </p:txBody>
      </p:sp>
      <p:sp>
        <p:nvSpPr>
          <p:cNvPr id="5" name="Footer Placeholder 4"/>
          <p:cNvSpPr>
            <a:spLocks noGrp="1"/>
          </p:cNvSpPr>
          <p:nvPr>
            <p:ph type="ftr" sz="quarter" idx="11"/>
          </p:nvPr>
        </p:nvSpPr>
        <p:spPr/>
        <p:txBody>
          <a:bodyPr/>
          <a:lstStyle/>
          <a:p>
            <a:r>
              <a:rPr lang="pt-BR" smtClean="0"/>
              <a:t>Roxana Tîmplaru   ------------------------------------------------- Cerc informatică, 15.05.2013</a:t>
            </a:r>
            <a:endParaRPr lang="ro-RO"/>
          </a:p>
        </p:txBody>
      </p:sp>
      <p:sp>
        <p:nvSpPr>
          <p:cNvPr id="6" name="Slide Number Placeholder 5"/>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AB94326-3700-4EE2-81A9-074DB34EA1B5}" type="datetime1">
              <a:rPr lang="ro-RO" smtClean="0"/>
              <a:pPr/>
              <a:t>13.05.2013</a:t>
            </a:fld>
            <a:endParaRPr lang="ro-RO"/>
          </a:p>
        </p:txBody>
      </p:sp>
      <p:sp>
        <p:nvSpPr>
          <p:cNvPr id="5" name="Footer Placeholder 4"/>
          <p:cNvSpPr>
            <a:spLocks noGrp="1"/>
          </p:cNvSpPr>
          <p:nvPr>
            <p:ph type="ftr" sz="quarter" idx="11"/>
          </p:nvPr>
        </p:nvSpPr>
        <p:spPr/>
        <p:txBody>
          <a:bodyPr/>
          <a:lstStyle/>
          <a:p>
            <a:r>
              <a:rPr lang="pt-BR" smtClean="0"/>
              <a:t>Roxana Tîmplaru   ------------------------------------------------- Cerc informatică, 15.05.2013</a:t>
            </a:r>
            <a:endParaRPr lang="ro-RO"/>
          </a:p>
        </p:txBody>
      </p:sp>
      <p:sp>
        <p:nvSpPr>
          <p:cNvPr id="6" name="Slide Number Placeholder 5"/>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78563"/>
            <a:ext cx="2133600" cy="457200"/>
          </a:xfrm>
        </p:spPr>
        <p:txBody>
          <a:bodyPr/>
          <a:lstStyle>
            <a:lvl1pPr>
              <a:defRPr/>
            </a:lvl1pPr>
          </a:lstStyle>
          <a:p>
            <a:fld id="{27C1CBA6-4BFE-4A9B-A74D-588305DBE2E6}" type="datetime1">
              <a:rPr lang="ro-RO" smtClean="0"/>
              <a:pPr/>
              <a:t>13.05.2013</a:t>
            </a:fld>
            <a:endParaRPr lang="en-US"/>
          </a:p>
        </p:txBody>
      </p:sp>
      <p:sp>
        <p:nvSpPr>
          <p:cNvPr id="6" name="Footer Placeholder 5"/>
          <p:cNvSpPr>
            <a:spLocks noGrp="1"/>
          </p:cNvSpPr>
          <p:nvPr>
            <p:ph type="ftr" sz="quarter" idx="11"/>
          </p:nvPr>
        </p:nvSpPr>
        <p:spPr>
          <a:xfrm>
            <a:off x="3124200" y="6278563"/>
            <a:ext cx="2895600" cy="457200"/>
          </a:xfrm>
        </p:spPr>
        <p:txBody>
          <a:bodyPr/>
          <a:lstStyle>
            <a:lvl1pPr>
              <a:defRPr/>
            </a:lvl1pPr>
          </a:lstStyle>
          <a:p>
            <a:r>
              <a:rPr lang="pt-BR" smtClean="0"/>
              <a:t>Roxana Tîmplaru   ------------------------------------------------- Cerc informatică, 15.05.2013</a:t>
            </a:r>
            <a:endParaRPr lang="en-US"/>
          </a:p>
        </p:txBody>
      </p:sp>
      <p:sp>
        <p:nvSpPr>
          <p:cNvPr id="7" name="Slide Number Placeholder 6"/>
          <p:cNvSpPr>
            <a:spLocks noGrp="1"/>
          </p:cNvSpPr>
          <p:nvPr>
            <p:ph type="sldNum" sz="quarter" idx="12"/>
          </p:nvPr>
        </p:nvSpPr>
        <p:spPr>
          <a:xfrm>
            <a:off x="6553200" y="6278563"/>
            <a:ext cx="2133600" cy="457200"/>
          </a:xfrm>
        </p:spPr>
        <p:txBody>
          <a:bodyPr/>
          <a:lstStyle>
            <a:lvl1pPr>
              <a:defRPr/>
            </a:lvl1pPr>
          </a:lstStyle>
          <a:p>
            <a:fld id="{57C467D9-F230-427A-A196-0C93B2CFE9C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6E98B6C-ADEA-4AD2-B94B-6E2F48E1FA3F}" type="datetime1">
              <a:rPr lang="ro-RO" smtClean="0"/>
              <a:pPr/>
              <a:t>13.05.2013</a:t>
            </a:fld>
            <a:endParaRPr lang="ro-RO"/>
          </a:p>
        </p:txBody>
      </p:sp>
      <p:sp>
        <p:nvSpPr>
          <p:cNvPr id="5" name="Footer Placeholder 4"/>
          <p:cNvSpPr>
            <a:spLocks noGrp="1"/>
          </p:cNvSpPr>
          <p:nvPr>
            <p:ph type="ftr" sz="quarter" idx="11"/>
          </p:nvPr>
        </p:nvSpPr>
        <p:spPr/>
        <p:txBody>
          <a:bodyPr/>
          <a:lstStyle/>
          <a:p>
            <a:r>
              <a:rPr lang="pt-BR" smtClean="0"/>
              <a:t>Roxana Tîmplaru   ------------------------------------------------- Cerc informatică, 15.05.2013</a:t>
            </a:r>
            <a:endParaRPr lang="ro-RO"/>
          </a:p>
        </p:txBody>
      </p:sp>
      <p:sp>
        <p:nvSpPr>
          <p:cNvPr id="6" name="Slide Number Placeholder 5"/>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03CE266-2B52-42D3-A530-D8B9E4100E3A}" type="datetime1">
              <a:rPr lang="ro-RO" smtClean="0"/>
              <a:pPr/>
              <a:t>13.05.2013</a:t>
            </a:fld>
            <a:endParaRPr lang="ro-RO"/>
          </a:p>
        </p:txBody>
      </p:sp>
      <p:sp>
        <p:nvSpPr>
          <p:cNvPr id="5" name="Footer Placeholder 4"/>
          <p:cNvSpPr>
            <a:spLocks noGrp="1"/>
          </p:cNvSpPr>
          <p:nvPr>
            <p:ph type="ftr" sz="quarter" idx="11"/>
          </p:nvPr>
        </p:nvSpPr>
        <p:spPr/>
        <p:txBody>
          <a:bodyPr/>
          <a:lstStyle/>
          <a:p>
            <a:r>
              <a:rPr lang="pt-BR" smtClean="0"/>
              <a:t>Roxana Tîmplaru   ------------------------------------------------- Cerc informatică, 15.05.2013</a:t>
            </a:r>
            <a:endParaRPr lang="ro-RO"/>
          </a:p>
        </p:txBody>
      </p:sp>
      <p:sp>
        <p:nvSpPr>
          <p:cNvPr id="6" name="Slide Number Placeholder 5"/>
          <p:cNvSpPr>
            <a:spLocks noGrp="1"/>
          </p:cNvSpPr>
          <p:nvPr>
            <p:ph type="sldNum" sz="quarter" idx="12"/>
          </p:nvPr>
        </p:nvSpPr>
        <p:spPr/>
        <p:txBody>
          <a:bodyPr/>
          <a:lstStyle/>
          <a:p>
            <a:fld id="{DB6072C6-B4F1-420D-83D6-14F4D81BDA5B}" type="slidenum">
              <a:rPr lang="ro-RO" smtClean="0"/>
              <a:pPr/>
              <a:t>‹#›</a:t>
            </a:fld>
            <a:endParaRPr lang="ro-RO"/>
          </a:p>
        </p:txBody>
      </p:sp>
    </p:spTree>
  </p:cSld>
  <p:clrMapOvr>
    <a:overrideClrMapping bg1="dk1" tx1="lt1" bg2="dk2" tx2="lt2" accent1="accent1" accent2="accent2" accent3="accent3" accent4="accent4" accent5="accent5" accent6="accent6" hlink="hlink" folHlink="folHlink"/>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7F53921-D9CE-4124-960E-C9DEBCF1077C}" type="datetime1">
              <a:rPr lang="ro-RO" smtClean="0"/>
              <a:pPr/>
              <a:t>13.05.2013</a:t>
            </a:fld>
            <a:endParaRPr lang="ro-RO"/>
          </a:p>
        </p:txBody>
      </p:sp>
      <p:sp>
        <p:nvSpPr>
          <p:cNvPr id="6" name="Footer Placeholder 5"/>
          <p:cNvSpPr>
            <a:spLocks noGrp="1"/>
          </p:cNvSpPr>
          <p:nvPr>
            <p:ph type="ftr" sz="quarter" idx="11"/>
          </p:nvPr>
        </p:nvSpPr>
        <p:spPr/>
        <p:txBody>
          <a:bodyPr/>
          <a:lstStyle/>
          <a:p>
            <a:r>
              <a:rPr lang="pt-BR" smtClean="0"/>
              <a:t>Roxana Tîmplaru   ------------------------------------------------- Cerc informatică, 15.05.2013</a:t>
            </a:r>
            <a:endParaRPr lang="ro-RO"/>
          </a:p>
        </p:txBody>
      </p:sp>
      <p:sp>
        <p:nvSpPr>
          <p:cNvPr id="7" name="Slide Number Placeholder 6"/>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621E258-FC7B-4B2B-B8A2-D18963B598F9}" type="datetime1">
              <a:rPr lang="ro-RO" smtClean="0"/>
              <a:pPr/>
              <a:t>13.05.2013</a:t>
            </a:fld>
            <a:endParaRPr lang="ro-RO"/>
          </a:p>
        </p:txBody>
      </p:sp>
      <p:sp>
        <p:nvSpPr>
          <p:cNvPr id="8" name="Footer Placeholder 7"/>
          <p:cNvSpPr>
            <a:spLocks noGrp="1"/>
          </p:cNvSpPr>
          <p:nvPr>
            <p:ph type="ftr" sz="quarter" idx="11"/>
          </p:nvPr>
        </p:nvSpPr>
        <p:spPr/>
        <p:txBody>
          <a:bodyPr/>
          <a:lstStyle/>
          <a:p>
            <a:r>
              <a:rPr lang="pt-BR" smtClean="0"/>
              <a:t>Roxana Tîmplaru   ------------------------------------------------- Cerc informatică, 15.05.2013</a:t>
            </a:r>
            <a:endParaRPr lang="ro-RO"/>
          </a:p>
        </p:txBody>
      </p:sp>
      <p:sp>
        <p:nvSpPr>
          <p:cNvPr id="9" name="Slide Number Placeholder 8"/>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BFE0C39-DCB7-45BA-BECB-E6349352CFCE}" type="datetime1">
              <a:rPr lang="ro-RO" smtClean="0"/>
              <a:pPr/>
              <a:t>13.05.2013</a:t>
            </a:fld>
            <a:endParaRPr lang="ro-RO"/>
          </a:p>
        </p:txBody>
      </p:sp>
      <p:sp>
        <p:nvSpPr>
          <p:cNvPr id="4" name="Footer Placeholder 3"/>
          <p:cNvSpPr>
            <a:spLocks noGrp="1"/>
          </p:cNvSpPr>
          <p:nvPr>
            <p:ph type="ftr" sz="quarter" idx="11"/>
          </p:nvPr>
        </p:nvSpPr>
        <p:spPr/>
        <p:txBody>
          <a:bodyPr/>
          <a:lstStyle/>
          <a:p>
            <a:r>
              <a:rPr lang="pt-BR" smtClean="0"/>
              <a:t>Roxana Tîmplaru   ------------------------------------------------- Cerc informatică, 15.05.2013</a:t>
            </a:r>
            <a:endParaRPr lang="ro-RO"/>
          </a:p>
        </p:txBody>
      </p:sp>
      <p:sp>
        <p:nvSpPr>
          <p:cNvPr id="5" name="Slide Number Placeholder 4"/>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1ED3A5-F9C4-4C3C-A2DD-B4D3BDBABC09}" type="datetime1">
              <a:rPr lang="ro-RO" smtClean="0"/>
              <a:pPr/>
              <a:t>13.05.2013</a:t>
            </a:fld>
            <a:endParaRPr lang="ro-RO"/>
          </a:p>
        </p:txBody>
      </p:sp>
      <p:sp>
        <p:nvSpPr>
          <p:cNvPr id="3" name="Footer Placeholder 2"/>
          <p:cNvSpPr>
            <a:spLocks noGrp="1"/>
          </p:cNvSpPr>
          <p:nvPr>
            <p:ph type="ftr" sz="quarter" idx="11"/>
          </p:nvPr>
        </p:nvSpPr>
        <p:spPr/>
        <p:txBody>
          <a:bodyPr/>
          <a:lstStyle/>
          <a:p>
            <a:r>
              <a:rPr lang="pt-BR" smtClean="0"/>
              <a:t>Roxana Tîmplaru   ------------------------------------------------- Cerc informatică, 15.05.2013</a:t>
            </a:r>
            <a:endParaRPr lang="ro-RO"/>
          </a:p>
        </p:txBody>
      </p:sp>
      <p:sp>
        <p:nvSpPr>
          <p:cNvPr id="4" name="Slide Number Placeholder 3"/>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B3D41A1-DFE7-4E93-A159-B14238CB862C}" type="datetime1">
              <a:rPr lang="ro-RO" smtClean="0"/>
              <a:pPr/>
              <a:t>13.05.2013</a:t>
            </a:fld>
            <a:endParaRPr lang="ro-RO"/>
          </a:p>
        </p:txBody>
      </p:sp>
      <p:sp>
        <p:nvSpPr>
          <p:cNvPr id="6" name="Footer Placeholder 5"/>
          <p:cNvSpPr>
            <a:spLocks noGrp="1"/>
          </p:cNvSpPr>
          <p:nvPr>
            <p:ph type="ftr" sz="quarter" idx="11"/>
          </p:nvPr>
        </p:nvSpPr>
        <p:spPr/>
        <p:txBody>
          <a:bodyPr/>
          <a:lstStyle/>
          <a:p>
            <a:r>
              <a:rPr lang="pt-BR" smtClean="0"/>
              <a:t>Roxana Tîmplaru   ------------------------------------------------- Cerc informatică, 15.05.2013</a:t>
            </a:r>
            <a:endParaRPr lang="ro-RO"/>
          </a:p>
        </p:txBody>
      </p:sp>
      <p:sp>
        <p:nvSpPr>
          <p:cNvPr id="7" name="Slide Number Placeholder 6"/>
          <p:cNvSpPr>
            <a:spLocks noGrp="1"/>
          </p:cNvSpPr>
          <p:nvPr>
            <p:ph type="sldNum" sz="quarter" idx="12"/>
          </p:nvPr>
        </p:nvSpPr>
        <p:spPr/>
        <p:txBody>
          <a:bodyPr/>
          <a:lstStyle/>
          <a:p>
            <a:fld id="{DB6072C6-B4F1-420D-83D6-14F4D81BDA5B}" type="slidenum">
              <a:rPr lang="ro-RO" smtClean="0"/>
              <a:pPr/>
              <a:t>‹#›</a:t>
            </a:fld>
            <a:endParaRPr lang="ro-RO"/>
          </a:p>
        </p:txBody>
      </p:sp>
    </p:spTree>
  </p:cSld>
  <p:clrMapOvr>
    <a:masterClrMapping/>
  </p:clrMapOvr>
  <p:transition spd="med">
    <p:pull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3DF4101-1DB7-4B02-A97E-EEFBC3CAE08F}" type="datetime1">
              <a:rPr lang="ro-RO" smtClean="0"/>
              <a:pPr/>
              <a:t>13.05.2013</a:t>
            </a:fld>
            <a:endParaRPr lang="ro-RO"/>
          </a:p>
        </p:txBody>
      </p:sp>
      <p:sp>
        <p:nvSpPr>
          <p:cNvPr id="6" name="Footer Placeholder 5"/>
          <p:cNvSpPr>
            <a:spLocks noGrp="1"/>
          </p:cNvSpPr>
          <p:nvPr>
            <p:ph type="ftr" sz="quarter" idx="11"/>
          </p:nvPr>
        </p:nvSpPr>
        <p:spPr/>
        <p:txBody>
          <a:bodyPr/>
          <a:lstStyle/>
          <a:p>
            <a:r>
              <a:rPr lang="pt-BR" smtClean="0"/>
              <a:t>Roxana Tîmplaru   ------------------------------------------------- Cerc informatică, 15.05.2013</a:t>
            </a:r>
            <a:endParaRPr lang="ro-RO"/>
          </a:p>
        </p:txBody>
      </p:sp>
      <p:sp>
        <p:nvSpPr>
          <p:cNvPr id="7" name="Slide Number Placeholder 6"/>
          <p:cNvSpPr>
            <a:spLocks noGrp="1"/>
          </p:cNvSpPr>
          <p:nvPr>
            <p:ph type="sldNum" sz="quarter" idx="12"/>
          </p:nvPr>
        </p:nvSpPr>
        <p:spPr>
          <a:xfrm>
            <a:off x="8077200" y="6356350"/>
            <a:ext cx="609600" cy="365125"/>
          </a:xfrm>
        </p:spPr>
        <p:txBody>
          <a:bodyPr/>
          <a:lstStyle/>
          <a:p>
            <a:fld id="{DB6072C6-B4F1-420D-83D6-14F4D81BDA5B}" type="slidenum">
              <a:rPr lang="ro-RO" smtClean="0"/>
              <a:pPr/>
              <a:t>‹#›</a:t>
            </a:fld>
            <a:endParaRPr lang="ro-RO"/>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EF0363B-D673-4516-9DF3-A18AADE684D6}" type="datetime1">
              <a:rPr lang="ro-RO" smtClean="0"/>
              <a:pPr/>
              <a:t>13.05.2013</a:t>
            </a:fld>
            <a:endParaRPr lang="ro-RO"/>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pt-BR" smtClean="0"/>
              <a:t>Roxana Tîmplaru   ------------------------------------------------- Cerc informatică, 15.05.2013</a:t>
            </a:r>
            <a:endParaRPr lang="ro-RO"/>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B6072C6-B4F1-420D-83D6-14F4D81BDA5B}" type="slidenum">
              <a:rPr lang="ro-RO" smtClean="0"/>
              <a:pPr/>
              <a:t>‹#›</a:t>
            </a:fld>
            <a:endParaRPr lang="ro-RO"/>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pull dir="d"/>
  </p:transition>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924944"/>
            <a:ext cx="7772400" cy="1362456"/>
          </a:xfrm>
        </p:spPr>
        <p:txBody>
          <a:bodyPr>
            <a:normAutofit fontScale="90000"/>
          </a:bodyPr>
          <a:lstStyle/>
          <a:p>
            <a:r>
              <a:rPr lang="en-US" sz="3600" dirty="0" err="1" smtClean="0"/>
              <a:t>Predarea</a:t>
            </a:r>
            <a:r>
              <a:rPr lang="en-US" sz="3600" dirty="0" smtClean="0"/>
              <a:t> </a:t>
            </a:r>
            <a:r>
              <a:rPr lang="en-US" sz="3600" dirty="0" err="1" smtClean="0"/>
              <a:t>limbajului</a:t>
            </a:r>
            <a:r>
              <a:rPr lang="en-US" sz="3600" dirty="0" smtClean="0"/>
              <a:t> de </a:t>
            </a:r>
            <a:r>
              <a:rPr lang="en-US" sz="3600" dirty="0" err="1" smtClean="0"/>
              <a:t>programare</a:t>
            </a:r>
            <a:r>
              <a:rPr lang="en-US" sz="3600" dirty="0" smtClean="0"/>
              <a:t> Java </a:t>
            </a:r>
            <a:r>
              <a:rPr lang="en-US" sz="3600" dirty="0" err="1" smtClean="0"/>
              <a:t>utiliz</a:t>
            </a:r>
            <a:r>
              <a:rPr lang="ro-RO" sz="3600" dirty="0" smtClean="0"/>
              <a:t>â</a:t>
            </a:r>
            <a:r>
              <a:rPr lang="en-US" sz="3600" dirty="0" err="1" smtClean="0"/>
              <a:t>nd</a:t>
            </a:r>
            <a:r>
              <a:rPr lang="en-US" sz="3600" dirty="0" smtClean="0"/>
              <a:t> </a:t>
            </a:r>
            <a:r>
              <a:rPr lang="en-US" sz="3600" dirty="0" err="1" smtClean="0"/>
              <a:t>aplica</a:t>
            </a:r>
            <a:r>
              <a:rPr lang="ro-RO" sz="3600" dirty="0" smtClean="0"/>
              <a:t>ţ</a:t>
            </a:r>
            <a:r>
              <a:rPr lang="en-US" sz="3600" dirty="0" err="1" smtClean="0"/>
              <a:t>iile</a:t>
            </a:r>
            <a:r>
              <a:rPr lang="en-US" sz="3600" dirty="0" smtClean="0"/>
              <a:t> Alice </a:t>
            </a:r>
            <a:r>
              <a:rPr lang="ro-RO" sz="3600" dirty="0" err="1" smtClean="0"/>
              <a:t>ş</a:t>
            </a:r>
            <a:r>
              <a:rPr lang="en-US" sz="3600" dirty="0" err="1" smtClean="0"/>
              <a:t>i</a:t>
            </a:r>
            <a:r>
              <a:rPr lang="en-US" sz="3600" dirty="0" smtClean="0"/>
              <a:t> </a:t>
            </a:r>
            <a:r>
              <a:rPr lang="en-US" sz="3600" dirty="0" err="1" smtClean="0"/>
              <a:t>Greenfoot</a:t>
            </a:r>
            <a:r>
              <a:rPr lang="en-US" dirty="0" smtClean="0"/>
              <a:t/>
            </a:r>
            <a:br>
              <a:rPr lang="en-US" dirty="0" smtClean="0"/>
            </a:br>
            <a:endParaRPr lang="en-US" dirty="0"/>
          </a:p>
        </p:txBody>
      </p:sp>
      <p:sp>
        <p:nvSpPr>
          <p:cNvPr id="3" name="Content Placeholder 2"/>
          <p:cNvSpPr>
            <a:spLocks noGrp="1"/>
          </p:cNvSpPr>
          <p:nvPr>
            <p:ph type="body" idx="1"/>
          </p:nvPr>
        </p:nvSpPr>
        <p:spPr/>
        <p:txBody>
          <a:bodyPr>
            <a:normAutofit/>
          </a:bodyPr>
          <a:lstStyle/>
          <a:p>
            <a:pPr marL="0" indent="0" algn="just">
              <a:buNone/>
              <a:tabLst>
                <a:tab pos="354013" algn="l"/>
              </a:tabLst>
            </a:pPr>
            <a:r>
              <a:rPr lang="ro-RO" b="1" dirty="0" smtClean="0">
                <a:latin typeface="Arial" pitchFamily="34" charset="0"/>
                <a:cs typeface="Arial" pitchFamily="34" charset="0"/>
              </a:rPr>
              <a:t>	</a:t>
            </a:r>
            <a:endParaRPr lang="en-US" dirty="0">
              <a:latin typeface="+mj-lt"/>
            </a:endParaRPr>
          </a:p>
        </p:txBody>
      </p:sp>
      <p:sp>
        <p:nvSpPr>
          <p:cNvPr id="5" name="Footer Placeholder 5"/>
          <p:cNvSpPr>
            <a:spLocks noGrp="1"/>
          </p:cNvSpPr>
          <p:nvPr>
            <p:ph type="ftr" sz="quarter" idx="11"/>
          </p:nvPr>
        </p:nvSpPr>
        <p:spPr>
          <a:xfrm>
            <a:off x="1331640" y="6356350"/>
            <a:ext cx="6336704"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39552" y="404664"/>
            <a:ext cx="8229600" cy="1143000"/>
          </a:xfrm>
        </p:spPr>
        <p:txBody>
          <a:bodyPr/>
          <a:lstStyle/>
          <a:p>
            <a:pPr algn="l"/>
            <a:r>
              <a:rPr lang="en-US" dirty="0"/>
              <a:t>PASUL 1</a:t>
            </a:r>
          </a:p>
        </p:txBody>
      </p:sp>
      <p:sp>
        <p:nvSpPr>
          <p:cNvPr id="25603" name="Rectangle 3"/>
          <p:cNvSpPr>
            <a:spLocks noGrp="1" noChangeArrowheads="1"/>
          </p:cNvSpPr>
          <p:nvPr>
            <p:ph type="body" idx="1"/>
          </p:nvPr>
        </p:nvSpPr>
        <p:spPr>
          <a:xfrm>
            <a:off x="467544" y="1628800"/>
            <a:ext cx="8229600" cy="4987925"/>
          </a:xfrm>
        </p:spPr>
        <p:txBody>
          <a:bodyPr/>
          <a:lstStyle/>
          <a:p>
            <a:pPr algn="just">
              <a:buFont typeface="Wingdings" pitchFamily="2" charset="2"/>
              <a:buNone/>
            </a:pPr>
            <a:r>
              <a:rPr lang="ro-RO" sz="2800" dirty="0" smtClean="0"/>
              <a:t>	</a:t>
            </a:r>
            <a:r>
              <a:rPr lang="en-US" sz="2800" dirty="0" err="1" smtClean="0"/>
              <a:t>Dezvoltarea</a:t>
            </a:r>
            <a:r>
              <a:rPr lang="en-US" sz="2800" dirty="0" smtClean="0"/>
              <a:t> </a:t>
            </a:r>
            <a:r>
              <a:rPr lang="en-US" sz="2800" dirty="0" err="1"/>
              <a:t>unei</a:t>
            </a:r>
            <a:r>
              <a:rPr lang="en-US" sz="2800" dirty="0"/>
              <a:t> </a:t>
            </a:r>
            <a:r>
              <a:rPr lang="en-US" sz="2800" dirty="0" err="1"/>
              <a:t>animatii</a:t>
            </a:r>
            <a:r>
              <a:rPr lang="en-US" sz="2800" dirty="0"/>
              <a:t> </a:t>
            </a:r>
            <a:r>
              <a:rPr lang="ro-RO" sz="2800" dirty="0" err="1" smtClean="0"/>
              <a:t>î</a:t>
            </a:r>
            <a:r>
              <a:rPr lang="en-US" sz="2800" dirty="0" err="1" smtClean="0"/>
              <a:t>ncepe</a:t>
            </a:r>
            <a:r>
              <a:rPr lang="en-US" sz="2800" dirty="0" smtClean="0"/>
              <a:t> </a:t>
            </a:r>
            <a:r>
              <a:rPr lang="en-US" sz="2800" dirty="0"/>
              <a:t>cu </a:t>
            </a:r>
            <a:r>
              <a:rPr lang="en-US" sz="2800" dirty="0" err="1"/>
              <a:t>stabilirea</a:t>
            </a:r>
            <a:r>
              <a:rPr lang="en-US" sz="2800" dirty="0"/>
              <a:t> </a:t>
            </a:r>
            <a:r>
              <a:rPr lang="en-US" sz="2800" dirty="0" err="1"/>
              <a:t>scenariului</a:t>
            </a:r>
            <a:r>
              <a:rPr lang="en-US" sz="2800" dirty="0"/>
              <a:t> care </a:t>
            </a:r>
            <a:r>
              <a:rPr lang="en-US" sz="2800" dirty="0" err="1" smtClean="0"/>
              <a:t>reprezint</a:t>
            </a:r>
            <a:r>
              <a:rPr lang="ro-RO" sz="2800" dirty="0" smtClean="0"/>
              <a:t>ă</a:t>
            </a:r>
            <a:r>
              <a:rPr lang="en-US" sz="2800" dirty="0" smtClean="0"/>
              <a:t> </a:t>
            </a:r>
            <a:r>
              <a:rPr lang="en-US" sz="2800" dirty="0"/>
              <a:t>o </a:t>
            </a:r>
            <a:r>
              <a:rPr lang="en-US" sz="2800" dirty="0" smtClean="0"/>
              <a:t>form</a:t>
            </a:r>
            <a:r>
              <a:rPr lang="ro-RO" sz="2800" dirty="0" smtClean="0"/>
              <a:t>ă</a:t>
            </a:r>
            <a:r>
              <a:rPr lang="en-US" sz="2800" dirty="0" smtClean="0"/>
              <a:t> </a:t>
            </a:r>
            <a:r>
              <a:rPr lang="en-US" sz="2800" dirty="0"/>
              <a:t>a </a:t>
            </a:r>
            <a:r>
              <a:rPr lang="en-US" sz="2800" dirty="0" err="1"/>
              <a:t>problemei</a:t>
            </a:r>
            <a:r>
              <a:rPr lang="en-US" sz="2800" dirty="0"/>
              <a:t> de </a:t>
            </a:r>
            <a:r>
              <a:rPr lang="en-US" sz="2800" dirty="0" err="1"/>
              <a:t>rezolvat</a:t>
            </a:r>
            <a:r>
              <a:rPr lang="en-US" sz="2800" dirty="0"/>
              <a:t> </a:t>
            </a:r>
            <a:r>
              <a:rPr lang="en-US" sz="2800" dirty="0" err="1"/>
              <a:t>sau</a:t>
            </a:r>
            <a:r>
              <a:rPr lang="en-US" sz="2800" dirty="0"/>
              <a:t> a </a:t>
            </a:r>
            <a:r>
              <a:rPr lang="en-US" sz="2800" dirty="0" err="1"/>
              <a:t>sarcinii</a:t>
            </a:r>
            <a:r>
              <a:rPr lang="en-US" sz="2800" dirty="0"/>
              <a:t> de </a:t>
            </a:r>
            <a:r>
              <a:rPr lang="en-US" sz="2800" dirty="0" err="1"/>
              <a:t>rezolvat</a:t>
            </a:r>
            <a:r>
              <a:rPr lang="en-US" sz="2800" dirty="0"/>
              <a:t>.</a:t>
            </a:r>
          </a:p>
          <a:p>
            <a:pPr>
              <a:buFont typeface="Wingdings" pitchFamily="2" charset="2"/>
              <a:buNone/>
            </a:pPr>
            <a:endParaRPr lang="en-US" sz="2800" dirty="0"/>
          </a:p>
          <a:p>
            <a:pPr>
              <a:buFont typeface="Wingdings" pitchFamily="2" charset="2"/>
              <a:buNone/>
            </a:pPr>
            <a:endParaRPr lang="en-US" sz="2800" dirty="0"/>
          </a:p>
          <a:p>
            <a:pPr>
              <a:buFont typeface="Wingdings" pitchFamily="2" charset="2"/>
              <a:buNone/>
            </a:pPr>
            <a:endParaRPr lang="en-US" sz="2800" dirty="0"/>
          </a:p>
          <a:p>
            <a:pPr>
              <a:buFont typeface="Wingdings" pitchFamily="2" charset="2"/>
              <a:buNone/>
            </a:pPr>
            <a:endParaRPr lang="en-US" sz="2800" dirty="0"/>
          </a:p>
          <a:p>
            <a:pPr>
              <a:buFont typeface="Wingdings" pitchFamily="2" charset="2"/>
              <a:buNone/>
            </a:pPr>
            <a:endParaRPr lang="en-US" sz="2800" dirty="0"/>
          </a:p>
          <a:p>
            <a:pPr algn="just">
              <a:buFont typeface="Wingdings" pitchFamily="2" charset="2"/>
              <a:buNone/>
            </a:pPr>
            <a:r>
              <a:rPr lang="en-US" sz="2800" dirty="0"/>
              <a:t>Ex: O </a:t>
            </a:r>
            <a:r>
              <a:rPr lang="en-US" sz="2800" dirty="0" err="1"/>
              <a:t>poveste</a:t>
            </a:r>
            <a:r>
              <a:rPr lang="en-US" sz="2800" dirty="0"/>
              <a:t> care </a:t>
            </a:r>
            <a:r>
              <a:rPr lang="en-US" sz="2800" dirty="0" err="1" smtClean="0"/>
              <a:t>reprezint</a:t>
            </a:r>
            <a:r>
              <a:rPr lang="ro-RO" sz="2800" dirty="0" smtClean="0"/>
              <a:t>ă</a:t>
            </a:r>
            <a:r>
              <a:rPr lang="en-US" sz="2800" dirty="0" smtClean="0"/>
              <a:t> </a:t>
            </a:r>
            <a:r>
              <a:rPr lang="en-US" sz="2800" dirty="0"/>
              <a:t>un conflict </a:t>
            </a:r>
            <a:r>
              <a:rPr lang="ro-RO" sz="2800" dirty="0" err="1" smtClean="0"/>
              <a:t>ş</a:t>
            </a:r>
            <a:r>
              <a:rPr lang="en-US" sz="2800" dirty="0" err="1" smtClean="0"/>
              <a:t>i</a:t>
            </a:r>
            <a:r>
              <a:rPr lang="en-US" sz="2800" dirty="0" smtClean="0"/>
              <a:t> </a:t>
            </a:r>
            <a:r>
              <a:rPr lang="en-US" sz="2800" dirty="0" err="1"/>
              <a:t>rezultatul</a:t>
            </a:r>
            <a:r>
              <a:rPr lang="en-US" sz="2800" dirty="0"/>
              <a:t> </a:t>
            </a:r>
            <a:r>
              <a:rPr lang="en-US" sz="2800" dirty="0" err="1"/>
              <a:t>acestuia</a:t>
            </a:r>
            <a:r>
              <a:rPr lang="en-US" sz="2800" dirty="0"/>
              <a:t>, o </a:t>
            </a:r>
            <a:r>
              <a:rPr lang="en-US" sz="2800" dirty="0" err="1" smtClean="0"/>
              <a:t>lec</a:t>
            </a:r>
            <a:r>
              <a:rPr lang="ro-RO" sz="2800" dirty="0" smtClean="0"/>
              <a:t>ţ</a:t>
            </a:r>
            <a:r>
              <a:rPr lang="en-US" sz="2800" dirty="0" err="1" smtClean="0"/>
              <a:t>ie</a:t>
            </a:r>
            <a:r>
              <a:rPr lang="en-US" sz="2800" dirty="0"/>
              <a:t>, un </a:t>
            </a:r>
            <a:r>
              <a:rPr lang="en-US" sz="2800" dirty="0" err="1"/>
              <a:t>proces</a:t>
            </a:r>
            <a:r>
              <a:rPr lang="en-US" sz="2800" dirty="0"/>
              <a:t>, un </a:t>
            </a:r>
            <a:r>
              <a:rPr lang="en-US" sz="2800" dirty="0" err="1"/>
              <a:t>joc</a:t>
            </a:r>
            <a:r>
              <a:rPr lang="en-US" sz="2800" dirty="0"/>
              <a:t>.</a:t>
            </a:r>
          </a:p>
        </p:txBody>
      </p:sp>
      <p:pic>
        <p:nvPicPr>
          <p:cNvPr id="25604" name="Picture 4" descr="alice0100a02"/>
          <p:cNvPicPr>
            <a:picLocks noChangeAspect="1" noChangeArrowheads="1"/>
          </p:cNvPicPr>
          <p:nvPr/>
        </p:nvPicPr>
        <p:blipFill>
          <a:blip r:embed="rId2" cstate="print"/>
          <a:srcRect/>
          <a:stretch>
            <a:fillRect/>
          </a:stretch>
        </p:blipFill>
        <p:spPr bwMode="auto">
          <a:xfrm>
            <a:off x="5004048" y="2996952"/>
            <a:ext cx="3581400" cy="2590800"/>
          </a:xfrm>
          <a:prstGeom prst="rect">
            <a:avLst/>
          </a:prstGeom>
          <a:noFill/>
        </p:spPr>
      </p:pic>
      <p:sp>
        <p:nvSpPr>
          <p:cNvPr id="6"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a:r>
              <a:rPr lang="en-US"/>
              <a:t>PASUL 2</a:t>
            </a:r>
          </a:p>
        </p:txBody>
      </p:sp>
      <p:sp>
        <p:nvSpPr>
          <p:cNvPr id="26627" name="Rectangle 3"/>
          <p:cNvSpPr>
            <a:spLocks noGrp="1" noChangeArrowheads="1"/>
          </p:cNvSpPr>
          <p:nvPr>
            <p:ph type="body" idx="1"/>
          </p:nvPr>
        </p:nvSpPr>
        <p:spPr>
          <a:xfrm>
            <a:off x="539552" y="1988840"/>
            <a:ext cx="8229600" cy="4389120"/>
          </a:xfrm>
        </p:spPr>
        <p:txBody>
          <a:bodyPr/>
          <a:lstStyle/>
          <a:p>
            <a:pPr algn="just">
              <a:buFont typeface="Wingdings" pitchFamily="2" charset="2"/>
              <a:buNone/>
            </a:pPr>
            <a:r>
              <a:rPr lang="en-US" dirty="0" err="1"/>
              <a:t>Stabilirea</a:t>
            </a:r>
            <a:r>
              <a:rPr lang="en-US" dirty="0"/>
              <a:t> </a:t>
            </a:r>
            <a:r>
              <a:rPr lang="en-US" dirty="0" err="1"/>
              <a:t>detaliilor</a:t>
            </a:r>
            <a:r>
              <a:rPr lang="en-US" dirty="0"/>
              <a:t> </a:t>
            </a:r>
            <a:r>
              <a:rPr lang="en-US" dirty="0" err="1"/>
              <a:t>pentru</a:t>
            </a:r>
            <a:r>
              <a:rPr lang="en-US" dirty="0"/>
              <a:t> </a:t>
            </a:r>
            <a:r>
              <a:rPr lang="en-US" dirty="0" err="1"/>
              <a:t>fiecare</a:t>
            </a:r>
            <a:r>
              <a:rPr lang="en-US" dirty="0"/>
              <a:t> </a:t>
            </a:r>
            <a:r>
              <a:rPr lang="en-US" dirty="0" err="1" smtClean="0"/>
              <a:t>scen</a:t>
            </a:r>
            <a:r>
              <a:rPr lang="ro-RO" dirty="0" smtClean="0"/>
              <a:t>ă</a:t>
            </a:r>
            <a:r>
              <a:rPr lang="en-US" dirty="0" smtClean="0"/>
              <a:t> </a:t>
            </a:r>
            <a:r>
              <a:rPr lang="en-US" dirty="0"/>
              <a:t>(</a:t>
            </a:r>
            <a:r>
              <a:rPr lang="en-US" dirty="0" err="1" smtClean="0"/>
              <a:t>obiecte</a:t>
            </a:r>
            <a:r>
              <a:rPr lang="ro-RO" dirty="0" smtClean="0"/>
              <a:t>le</a:t>
            </a:r>
            <a:r>
              <a:rPr lang="en-US" dirty="0" smtClean="0"/>
              <a:t>, </a:t>
            </a:r>
            <a:r>
              <a:rPr lang="en-US" dirty="0" err="1" smtClean="0"/>
              <a:t>scen</a:t>
            </a:r>
            <a:r>
              <a:rPr lang="ro-RO" dirty="0" smtClean="0"/>
              <a:t>a</a:t>
            </a:r>
            <a:r>
              <a:rPr lang="en-US" dirty="0" smtClean="0"/>
              <a:t>, ac</a:t>
            </a:r>
            <a:r>
              <a:rPr lang="ro-RO" dirty="0" smtClean="0"/>
              <a:t>ţ</a:t>
            </a:r>
            <a:r>
              <a:rPr lang="en-US" dirty="0" err="1" smtClean="0"/>
              <a:t>iunile</a:t>
            </a:r>
            <a:r>
              <a:rPr lang="en-US" dirty="0"/>
              <a:t>, </a:t>
            </a:r>
            <a:r>
              <a:rPr lang="en-US" dirty="0" err="1" smtClean="0"/>
              <a:t>interac</a:t>
            </a:r>
            <a:r>
              <a:rPr lang="ro-RO" dirty="0" smtClean="0"/>
              <a:t>ţ</a:t>
            </a:r>
            <a:r>
              <a:rPr lang="en-US" dirty="0" err="1" smtClean="0"/>
              <a:t>iunile</a:t>
            </a:r>
            <a:r>
              <a:rPr lang="en-US" dirty="0"/>
              <a:t>, </a:t>
            </a:r>
            <a:r>
              <a:rPr lang="en-US" dirty="0" err="1" smtClean="0"/>
              <a:t>specifica</a:t>
            </a:r>
            <a:r>
              <a:rPr lang="ro-RO" dirty="0" smtClean="0"/>
              <a:t>ţ</a:t>
            </a:r>
            <a:r>
              <a:rPr lang="en-US" dirty="0" err="1" smtClean="0"/>
              <a:t>iile</a:t>
            </a:r>
            <a:r>
              <a:rPr lang="en-US" dirty="0"/>
              <a:t>).</a:t>
            </a:r>
          </a:p>
          <a:p>
            <a:pPr algn="just">
              <a:buFont typeface="Wingdings" pitchFamily="2" charset="2"/>
              <a:buNone/>
            </a:pPr>
            <a:r>
              <a:rPr lang="en-US" dirty="0" err="1"/>
              <a:t>Reprezentarea</a:t>
            </a:r>
            <a:r>
              <a:rPr lang="en-US" dirty="0"/>
              <a:t> sub forma </a:t>
            </a:r>
            <a:r>
              <a:rPr lang="en-US" dirty="0" err="1"/>
              <a:t>unei</a:t>
            </a:r>
            <a:r>
              <a:rPr lang="en-US" dirty="0"/>
              <a:t> scene vine </a:t>
            </a:r>
            <a:r>
              <a:rPr lang="ro-RO" dirty="0" smtClean="0"/>
              <a:t>î</a:t>
            </a:r>
            <a:r>
              <a:rPr lang="en-US" dirty="0" smtClean="0"/>
              <a:t>n </a:t>
            </a:r>
            <a:r>
              <a:rPr lang="en-US" dirty="0" err="1"/>
              <a:t>sprijinul</a:t>
            </a:r>
            <a:r>
              <a:rPr lang="en-US" dirty="0"/>
              <a:t> </a:t>
            </a:r>
            <a:r>
              <a:rPr lang="en-US" dirty="0" err="1" smtClean="0"/>
              <a:t>organiz</a:t>
            </a:r>
            <a:r>
              <a:rPr lang="ro-RO" dirty="0" smtClean="0"/>
              <a:t>ă</a:t>
            </a:r>
            <a:r>
              <a:rPr lang="en-US" dirty="0" err="1" smtClean="0"/>
              <a:t>rii</a:t>
            </a:r>
            <a:r>
              <a:rPr lang="en-US" dirty="0" smtClean="0"/>
              <a:t> </a:t>
            </a:r>
            <a:r>
              <a:rPr lang="en-US" dirty="0" err="1"/>
              <a:t>procesului</a:t>
            </a:r>
            <a:r>
              <a:rPr lang="en-US" dirty="0"/>
              <a:t> format din </a:t>
            </a:r>
            <a:r>
              <a:rPr lang="en-US" dirty="0" smtClean="0"/>
              <a:t>ac</a:t>
            </a:r>
            <a:r>
              <a:rPr lang="ro-RO" dirty="0" smtClean="0"/>
              <a:t>ţ</a:t>
            </a:r>
            <a:r>
              <a:rPr lang="en-US" dirty="0" err="1" smtClean="0"/>
              <a:t>iuni</a:t>
            </a:r>
            <a:r>
              <a:rPr lang="en-US" dirty="0"/>
              <a:t>.</a:t>
            </a: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9" name="Rectangle 7"/>
          <p:cNvSpPr>
            <a:spLocks noGrp="1" noChangeArrowheads="1"/>
          </p:cNvSpPr>
          <p:nvPr>
            <p:ph type="body" sz="half" idx="2"/>
          </p:nvPr>
        </p:nvSpPr>
        <p:spPr>
          <a:xfrm>
            <a:off x="762000" y="0"/>
            <a:ext cx="7924800" cy="6858000"/>
          </a:xfrm>
        </p:spPr>
        <p:txBody>
          <a:bodyPr/>
          <a:lstStyle/>
          <a:p>
            <a:pPr>
              <a:buFont typeface="Wingdings" pitchFamily="2" charset="2"/>
              <a:buNone/>
            </a:pPr>
            <a:endParaRPr lang="en-US" sz="2800" dirty="0"/>
          </a:p>
          <a:p>
            <a:pPr algn="just">
              <a:buFont typeface="Wingdings" pitchFamily="2" charset="2"/>
              <a:buNone/>
            </a:pPr>
            <a:r>
              <a:rPr lang="en-US" sz="2800" dirty="0" smtClean="0"/>
              <a:t>Dup</a:t>
            </a:r>
            <a:r>
              <a:rPr lang="ro-RO" sz="2800" dirty="0" smtClean="0"/>
              <a:t>ă</a:t>
            </a:r>
            <a:r>
              <a:rPr lang="en-US" sz="2800" dirty="0" smtClean="0"/>
              <a:t> </a:t>
            </a:r>
            <a:r>
              <a:rPr lang="en-US" sz="2800" dirty="0" err="1"/>
              <a:t>crearea</a:t>
            </a:r>
            <a:r>
              <a:rPr lang="en-US" sz="2800" dirty="0"/>
              <a:t> </a:t>
            </a:r>
            <a:r>
              <a:rPr lang="en-US" sz="2800" dirty="0" err="1"/>
              <a:t>unui</a:t>
            </a:r>
            <a:r>
              <a:rPr lang="en-US" sz="2800" dirty="0"/>
              <a:t> </a:t>
            </a:r>
            <a:r>
              <a:rPr lang="en-US" sz="2800" dirty="0" err="1"/>
              <a:t>proiect</a:t>
            </a:r>
            <a:r>
              <a:rPr lang="en-US" sz="2800" dirty="0"/>
              <a:t> </a:t>
            </a:r>
            <a:r>
              <a:rPr lang="en-US" sz="2800" dirty="0" err="1" smtClean="0"/>
              <a:t>nou</a:t>
            </a:r>
            <a:r>
              <a:rPr lang="ro-RO" sz="2800" dirty="0" smtClean="0"/>
              <a:t>,</a:t>
            </a:r>
            <a:r>
              <a:rPr lang="en-US" sz="2800" dirty="0" smtClean="0"/>
              <a:t> </a:t>
            </a:r>
            <a:r>
              <a:rPr lang="en-US" sz="2800" dirty="0"/>
              <a:t>se </a:t>
            </a:r>
            <a:r>
              <a:rPr lang="en-US" sz="2800" dirty="0" err="1"/>
              <a:t>alege</a:t>
            </a:r>
            <a:r>
              <a:rPr lang="en-US" sz="2800" dirty="0"/>
              <a:t> un </a:t>
            </a:r>
            <a:r>
              <a:rPr lang="en-US" sz="2800" dirty="0" err="1"/>
              <a:t>scenariu</a:t>
            </a:r>
            <a:r>
              <a:rPr lang="en-US" sz="2800" dirty="0"/>
              <a:t> </a:t>
            </a:r>
            <a:r>
              <a:rPr lang="ro-RO" sz="2800" dirty="0" smtClean="0"/>
              <a:t>î</a:t>
            </a:r>
            <a:r>
              <a:rPr lang="en-US" sz="2800" dirty="0" smtClean="0"/>
              <a:t>n </a:t>
            </a:r>
            <a:r>
              <a:rPr lang="en-US" sz="2800" dirty="0"/>
              <a:t>care </a:t>
            </a:r>
            <a:r>
              <a:rPr lang="en-US" sz="2800" dirty="0" err="1"/>
              <a:t>va</a:t>
            </a:r>
            <a:r>
              <a:rPr lang="en-US" sz="2800" dirty="0"/>
              <a:t> </a:t>
            </a:r>
            <a:r>
              <a:rPr lang="en-US" sz="2800" dirty="0" err="1" smtClean="0"/>
              <a:t>fi</a:t>
            </a:r>
            <a:r>
              <a:rPr lang="en-US" sz="2800" dirty="0" smtClean="0"/>
              <a:t> </a:t>
            </a:r>
            <a:r>
              <a:rPr lang="en-US" sz="2800" dirty="0" err="1" smtClean="0"/>
              <a:t>pozi</a:t>
            </a:r>
            <a:r>
              <a:rPr lang="ro-RO" sz="2800" dirty="0" smtClean="0"/>
              <a:t>ţ</a:t>
            </a:r>
            <a:r>
              <a:rPr lang="en-US" sz="2800" dirty="0" err="1" smtClean="0"/>
              <a:t>ionat</a:t>
            </a:r>
            <a:r>
              <a:rPr lang="en-US" sz="2800" dirty="0" smtClean="0"/>
              <a:t> </a:t>
            </a:r>
            <a:r>
              <a:rPr lang="en-US" sz="2800" dirty="0"/>
              <a:t>ulterior </a:t>
            </a:r>
            <a:r>
              <a:rPr lang="en-US" sz="2800" dirty="0" err="1"/>
              <a:t>obiectul</a:t>
            </a:r>
            <a:r>
              <a:rPr lang="en-US" sz="2800" dirty="0"/>
              <a:t> </a:t>
            </a:r>
            <a:r>
              <a:rPr lang="en-US" sz="2800" dirty="0" err="1"/>
              <a:t>pe</a:t>
            </a:r>
            <a:r>
              <a:rPr lang="en-US" sz="2800" dirty="0"/>
              <a:t>  care </a:t>
            </a:r>
            <a:r>
              <a:rPr lang="ro-RO" sz="2800" dirty="0" smtClean="0"/>
              <a:t>î</a:t>
            </a:r>
            <a:r>
              <a:rPr lang="en-US" sz="2800" dirty="0" smtClean="0"/>
              <a:t>l ad</a:t>
            </a:r>
            <a:r>
              <a:rPr lang="ro-RO" sz="2800" dirty="0" smtClean="0"/>
              <a:t>ă</a:t>
            </a:r>
            <a:r>
              <a:rPr lang="en-US" sz="2800" dirty="0" err="1" smtClean="0"/>
              <a:t>ug</a:t>
            </a:r>
            <a:r>
              <a:rPr lang="ro-RO" sz="2800" dirty="0" smtClean="0"/>
              <a:t>ă</a:t>
            </a:r>
            <a:r>
              <a:rPr lang="en-US" sz="2800" dirty="0" smtClean="0"/>
              <a:t>m</a:t>
            </a:r>
            <a:r>
              <a:rPr lang="ro-RO" sz="2800" dirty="0" smtClean="0"/>
              <a:t>.</a:t>
            </a:r>
            <a:endParaRPr lang="en-US" sz="2800" dirty="0"/>
          </a:p>
          <a:p>
            <a:pPr>
              <a:buFont typeface="Wingdings" pitchFamily="2" charset="2"/>
              <a:buNone/>
            </a:pPr>
            <a:endParaRPr lang="en-US" sz="2800" dirty="0"/>
          </a:p>
        </p:txBody>
      </p:sp>
      <p:pic>
        <p:nvPicPr>
          <p:cNvPr id="33800" name="Picture 8" descr="alice0100a04"/>
          <p:cNvPicPr>
            <a:picLocks noChangeAspect="1" noChangeArrowheads="1"/>
          </p:cNvPicPr>
          <p:nvPr/>
        </p:nvPicPr>
        <p:blipFill>
          <a:blip r:embed="rId2" cstate="print"/>
          <a:srcRect/>
          <a:stretch>
            <a:fillRect/>
          </a:stretch>
        </p:blipFill>
        <p:spPr bwMode="auto">
          <a:xfrm>
            <a:off x="2133600" y="2667000"/>
            <a:ext cx="4524375" cy="3657600"/>
          </a:xfrm>
          <a:prstGeom prst="rect">
            <a:avLst/>
          </a:prstGeom>
          <a:noFill/>
        </p:spPr>
      </p:pic>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3568" y="116632"/>
            <a:ext cx="8229600" cy="1143000"/>
          </a:xfrm>
        </p:spPr>
        <p:txBody>
          <a:bodyPr/>
          <a:lstStyle/>
          <a:p>
            <a:pPr algn="l"/>
            <a:r>
              <a:rPr lang="en-US" dirty="0"/>
              <a:t>PASUL 3</a:t>
            </a:r>
          </a:p>
        </p:txBody>
      </p:sp>
      <p:sp>
        <p:nvSpPr>
          <p:cNvPr id="27651" name="Rectangle 3"/>
          <p:cNvSpPr>
            <a:spLocks noGrp="1" noChangeArrowheads="1"/>
          </p:cNvSpPr>
          <p:nvPr>
            <p:ph type="body" idx="1"/>
          </p:nvPr>
        </p:nvSpPr>
        <p:spPr>
          <a:xfrm>
            <a:off x="611560" y="1196752"/>
            <a:ext cx="8229600" cy="4911725"/>
          </a:xfrm>
        </p:spPr>
        <p:txBody>
          <a:bodyPr/>
          <a:lstStyle/>
          <a:p>
            <a:pPr algn="just">
              <a:buFont typeface="Wingdings" pitchFamily="2" charset="2"/>
              <a:buNone/>
            </a:pPr>
            <a:r>
              <a:rPr lang="en-US" dirty="0" err="1"/>
              <a:t>Codul</a:t>
            </a:r>
            <a:r>
              <a:rPr lang="en-US" dirty="0"/>
              <a:t> </a:t>
            </a:r>
            <a:r>
              <a:rPr lang="en-US" dirty="0" err="1"/>
              <a:t>programului</a:t>
            </a:r>
            <a:r>
              <a:rPr lang="en-US" dirty="0"/>
              <a:t> </a:t>
            </a:r>
            <a:r>
              <a:rPr lang="en-US" dirty="0" smtClean="0"/>
              <a:t>con</a:t>
            </a:r>
            <a:r>
              <a:rPr lang="ro-RO" dirty="0" smtClean="0"/>
              <a:t>ţ</a:t>
            </a:r>
            <a:r>
              <a:rPr lang="en-US" dirty="0" err="1" smtClean="0"/>
              <a:t>ine</a:t>
            </a:r>
            <a:r>
              <a:rPr lang="en-US" dirty="0" smtClean="0"/>
              <a:t> </a:t>
            </a:r>
            <a:r>
              <a:rPr lang="en-US" dirty="0" err="1" smtClean="0"/>
              <a:t>instruc</a:t>
            </a:r>
            <a:r>
              <a:rPr lang="ro-RO" dirty="0" smtClean="0"/>
              <a:t>ţ</a:t>
            </a:r>
            <a:r>
              <a:rPr lang="en-US" dirty="0" err="1" smtClean="0"/>
              <a:t>iunile</a:t>
            </a:r>
            <a:r>
              <a:rPr lang="en-US" dirty="0" smtClean="0"/>
              <a:t> </a:t>
            </a:r>
            <a:r>
              <a:rPr lang="en-US" dirty="0" err="1"/>
              <a:t>editate</a:t>
            </a:r>
            <a:r>
              <a:rPr lang="en-US" dirty="0"/>
              <a:t> </a:t>
            </a:r>
            <a:r>
              <a:rPr lang="ro-RO" dirty="0" smtClean="0"/>
              <a:t>î</a:t>
            </a:r>
            <a:r>
              <a:rPr lang="en-US" dirty="0" smtClean="0"/>
              <a:t>n </a:t>
            </a:r>
            <a:r>
              <a:rPr lang="en-US" dirty="0"/>
              <a:t>Alice.</a:t>
            </a:r>
          </a:p>
          <a:p>
            <a:pPr algn="just">
              <a:buFont typeface="Wingdings" pitchFamily="2" charset="2"/>
              <a:buNone/>
            </a:pPr>
            <a:r>
              <a:rPr lang="en-US" dirty="0" err="1"/>
              <a:t>Ecranul</a:t>
            </a:r>
            <a:r>
              <a:rPr lang="en-US" dirty="0"/>
              <a:t> EDIT CODE </a:t>
            </a:r>
            <a:r>
              <a:rPr lang="en-US" dirty="0" err="1"/>
              <a:t>va</a:t>
            </a:r>
            <a:r>
              <a:rPr lang="en-US" dirty="0"/>
              <a:t> </a:t>
            </a:r>
            <a:r>
              <a:rPr lang="en-US" dirty="0" smtClean="0"/>
              <a:t>con</a:t>
            </a:r>
            <a:r>
              <a:rPr lang="ro-RO" dirty="0" smtClean="0"/>
              <a:t>ţ</a:t>
            </a:r>
            <a:r>
              <a:rPr lang="en-US" dirty="0" err="1" smtClean="0"/>
              <a:t>ine</a:t>
            </a:r>
            <a:r>
              <a:rPr lang="en-US" dirty="0" smtClean="0"/>
              <a:t> </a:t>
            </a:r>
            <a:r>
              <a:rPr lang="en-US" dirty="0" err="1" smtClean="0"/>
              <a:t>instruc</a:t>
            </a:r>
            <a:r>
              <a:rPr lang="ro-RO" dirty="0" smtClean="0"/>
              <a:t>ţ</a:t>
            </a:r>
            <a:r>
              <a:rPr lang="en-US" dirty="0" err="1" smtClean="0"/>
              <a:t>iunile</a:t>
            </a:r>
            <a:r>
              <a:rPr lang="en-US" dirty="0" smtClean="0"/>
              <a:t> </a:t>
            </a:r>
            <a:r>
              <a:rPr lang="en-US" dirty="0"/>
              <a:t>de </a:t>
            </a:r>
            <a:r>
              <a:rPr lang="en-US" dirty="0" smtClean="0"/>
              <a:t>mi</a:t>
            </a:r>
            <a:r>
              <a:rPr lang="ro-RO" dirty="0" smtClean="0"/>
              <a:t>ş</a:t>
            </a:r>
            <a:r>
              <a:rPr lang="en-US" dirty="0" smtClean="0"/>
              <a:t>care </a:t>
            </a:r>
            <a:r>
              <a:rPr lang="en-US" dirty="0" err="1"/>
              <a:t>aferente</a:t>
            </a:r>
            <a:r>
              <a:rPr lang="en-US" dirty="0"/>
              <a:t> </a:t>
            </a:r>
            <a:r>
              <a:rPr lang="en-US" dirty="0" err="1"/>
              <a:t>obiectelor</a:t>
            </a:r>
            <a:r>
              <a:rPr lang="en-US" dirty="0"/>
              <a:t>.</a:t>
            </a:r>
          </a:p>
        </p:txBody>
      </p:sp>
      <p:pic>
        <p:nvPicPr>
          <p:cNvPr id="27652" name="Picture 4" descr="alice_interface-440px"/>
          <p:cNvPicPr>
            <a:picLocks noChangeAspect="1" noChangeArrowheads="1"/>
          </p:cNvPicPr>
          <p:nvPr/>
        </p:nvPicPr>
        <p:blipFill>
          <a:blip r:embed="rId2" cstate="print"/>
          <a:srcRect/>
          <a:stretch>
            <a:fillRect/>
          </a:stretch>
        </p:blipFill>
        <p:spPr bwMode="auto">
          <a:xfrm>
            <a:off x="827584" y="2996952"/>
            <a:ext cx="7010400" cy="3200400"/>
          </a:xfrm>
          <a:prstGeom prst="rect">
            <a:avLst/>
          </a:prstGeom>
          <a:noFill/>
        </p:spPr>
      </p:pic>
      <p:sp>
        <p:nvSpPr>
          <p:cNvPr id="6"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a:r>
              <a:rPr lang="en-US"/>
              <a:t>PASUL 4</a:t>
            </a:r>
          </a:p>
        </p:txBody>
      </p:sp>
      <p:sp>
        <p:nvSpPr>
          <p:cNvPr id="29699" name="Rectangle 3"/>
          <p:cNvSpPr>
            <a:spLocks noGrp="1" noChangeArrowheads="1"/>
          </p:cNvSpPr>
          <p:nvPr>
            <p:ph type="body" idx="1"/>
          </p:nvPr>
        </p:nvSpPr>
        <p:spPr/>
        <p:txBody>
          <a:bodyPr/>
          <a:lstStyle/>
          <a:p>
            <a:pPr algn="just">
              <a:buFont typeface="Wingdings" pitchFamily="2" charset="2"/>
              <a:buNone/>
            </a:pPr>
            <a:r>
              <a:rPr lang="ro-RO" dirty="0" smtClean="0"/>
              <a:t>	</a:t>
            </a:r>
            <a:r>
              <a:rPr lang="en-US" dirty="0" smtClean="0"/>
              <a:t>Se </a:t>
            </a:r>
            <a:r>
              <a:rPr lang="en-US" dirty="0" err="1"/>
              <a:t>va</a:t>
            </a:r>
            <a:r>
              <a:rPr lang="en-US" dirty="0"/>
              <a:t> </a:t>
            </a:r>
            <a:r>
              <a:rPr lang="en-US" dirty="0" err="1"/>
              <a:t>realiza</a:t>
            </a:r>
            <a:r>
              <a:rPr lang="en-US" dirty="0"/>
              <a:t> cu </a:t>
            </a:r>
            <a:r>
              <a:rPr lang="en-US" dirty="0" err="1"/>
              <a:t>ajutorul</a:t>
            </a:r>
            <a:r>
              <a:rPr lang="en-US" dirty="0"/>
              <a:t> </a:t>
            </a:r>
            <a:r>
              <a:rPr lang="en-US" dirty="0" err="1"/>
              <a:t>butonului</a:t>
            </a:r>
            <a:r>
              <a:rPr lang="en-US" dirty="0"/>
              <a:t> RUN.</a:t>
            </a:r>
          </a:p>
          <a:p>
            <a:pPr marL="0" indent="0" algn="just">
              <a:buFont typeface="Wingdings" pitchFamily="2" charset="2"/>
              <a:buNone/>
              <a:tabLst>
                <a:tab pos="269875" algn="l"/>
              </a:tabLst>
            </a:pPr>
            <a:r>
              <a:rPr lang="ro-RO" dirty="0" smtClean="0"/>
              <a:t>	Î</a:t>
            </a:r>
            <a:r>
              <a:rPr lang="en-US" dirty="0" smtClean="0"/>
              <a:t>n </a:t>
            </a:r>
            <a:r>
              <a:rPr lang="en-US" dirty="0" err="1"/>
              <a:t>timpul</a:t>
            </a:r>
            <a:r>
              <a:rPr lang="en-US" dirty="0"/>
              <a:t> </a:t>
            </a:r>
            <a:r>
              <a:rPr lang="en-US" dirty="0" err="1" smtClean="0"/>
              <a:t>desen</a:t>
            </a:r>
            <a:r>
              <a:rPr lang="ro-RO" dirty="0" smtClean="0"/>
              <a:t>ă</a:t>
            </a:r>
            <a:r>
              <a:rPr lang="en-US" dirty="0" err="1" smtClean="0"/>
              <a:t>rii</a:t>
            </a:r>
            <a:r>
              <a:rPr lang="ro-RO" dirty="0" smtClean="0"/>
              <a:t>,</a:t>
            </a:r>
            <a:r>
              <a:rPr lang="en-US" dirty="0" smtClean="0"/>
              <a:t> </a:t>
            </a:r>
            <a:r>
              <a:rPr lang="en-US" dirty="0" err="1"/>
              <a:t>trebuie</a:t>
            </a:r>
            <a:r>
              <a:rPr lang="en-US" dirty="0"/>
              <a:t> </a:t>
            </a:r>
            <a:r>
              <a:rPr lang="ro-RO" dirty="0" smtClean="0"/>
              <a:t>stabilită</a:t>
            </a:r>
            <a:r>
              <a:rPr lang="en-US" dirty="0" smtClean="0"/>
              <a:t> </a:t>
            </a:r>
            <a:r>
              <a:rPr lang="en-US" dirty="0" err="1" smtClean="0"/>
              <a:t>direc</a:t>
            </a:r>
            <a:r>
              <a:rPr lang="ro-RO" dirty="0" smtClean="0"/>
              <a:t>ţ</a:t>
            </a:r>
            <a:r>
              <a:rPr lang="en-US" dirty="0" err="1" smtClean="0"/>
              <a:t>ia</a:t>
            </a:r>
            <a:r>
              <a:rPr lang="en-US" dirty="0"/>
              <a:t>, </a:t>
            </a:r>
            <a:r>
              <a:rPr lang="en-US" dirty="0" err="1" smtClean="0"/>
              <a:t>distan</a:t>
            </a:r>
            <a:r>
              <a:rPr lang="ro-RO" dirty="0" smtClean="0"/>
              <a:t>ţ</a:t>
            </a:r>
            <a:r>
              <a:rPr lang="en-US" dirty="0" smtClean="0"/>
              <a:t>a </a:t>
            </a:r>
            <a:r>
              <a:rPr lang="ro-RO" dirty="0" smtClean="0"/>
              <a:t>ş</a:t>
            </a:r>
            <a:r>
              <a:rPr lang="en-US" dirty="0" err="1" smtClean="0"/>
              <a:t>i</a:t>
            </a:r>
            <a:r>
              <a:rPr lang="en-US" dirty="0" smtClean="0"/>
              <a:t> </a:t>
            </a:r>
            <a:r>
              <a:rPr lang="en-US" dirty="0" err="1"/>
              <a:t>durata</a:t>
            </a:r>
            <a:r>
              <a:rPr lang="en-US" dirty="0"/>
              <a:t>, </a:t>
            </a:r>
            <a:r>
              <a:rPr lang="en-US" dirty="0" err="1"/>
              <a:t>ajustarea</a:t>
            </a:r>
            <a:r>
              <a:rPr lang="en-US" dirty="0"/>
              <a:t> </a:t>
            </a:r>
            <a:r>
              <a:rPr lang="en-US" dirty="0" err="1"/>
              <a:t>calculelor</a:t>
            </a:r>
            <a:r>
              <a:rPr lang="en-US" dirty="0"/>
              <a:t> </a:t>
            </a:r>
            <a:r>
              <a:rPr lang="en-US" dirty="0" err="1"/>
              <a:t>matematice</a:t>
            </a:r>
            <a:r>
              <a:rPr lang="en-US" dirty="0"/>
              <a:t> </a:t>
            </a:r>
            <a:r>
              <a:rPr lang="en-US" dirty="0" err="1" smtClean="0"/>
              <a:t>pentr</a:t>
            </a:r>
            <a:r>
              <a:rPr lang="ro-RO" dirty="0" smtClean="0"/>
              <a:t>u</a:t>
            </a:r>
            <a:r>
              <a:rPr lang="en-US" dirty="0" smtClean="0"/>
              <a:t> </a:t>
            </a:r>
            <a:r>
              <a:rPr lang="ro-RO" dirty="0" smtClean="0"/>
              <a:t>stabilirea</a:t>
            </a:r>
            <a:r>
              <a:rPr lang="en-US" dirty="0" smtClean="0"/>
              <a:t> </a:t>
            </a:r>
            <a:r>
              <a:rPr lang="en-US" dirty="0" err="1" smtClean="0"/>
              <a:t>destina</a:t>
            </a:r>
            <a:r>
              <a:rPr lang="ro-RO" dirty="0" smtClean="0"/>
              <a:t>ţ</a:t>
            </a:r>
            <a:r>
              <a:rPr lang="en-US" dirty="0" err="1" smtClean="0"/>
              <a:t>iei</a:t>
            </a:r>
            <a:r>
              <a:rPr lang="en-US" dirty="0" smtClean="0"/>
              <a:t> </a:t>
            </a:r>
            <a:r>
              <a:rPr lang="ro-RO" dirty="0" smtClean="0"/>
              <a:t>ş</a:t>
            </a:r>
            <a:r>
              <a:rPr lang="en-US" dirty="0" err="1" smtClean="0"/>
              <a:t>i</a:t>
            </a:r>
            <a:r>
              <a:rPr lang="en-US" dirty="0" smtClean="0"/>
              <a:t> </a:t>
            </a:r>
            <a:r>
              <a:rPr lang="en-US" dirty="0" err="1"/>
              <a:t>duratei</a:t>
            </a:r>
            <a:r>
              <a:rPr lang="en-US" dirty="0"/>
              <a:t> </a:t>
            </a:r>
            <a:r>
              <a:rPr lang="en-US" dirty="0" err="1"/>
              <a:t>dintr</a:t>
            </a:r>
            <a:r>
              <a:rPr lang="en-US" dirty="0"/>
              <a:t>-o </a:t>
            </a:r>
            <a:r>
              <a:rPr lang="en-US" dirty="0" smtClean="0"/>
              <a:t>mi</a:t>
            </a:r>
            <a:r>
              <a:rPr lang="ro-RO" dirty="0" smtClean="0"/>
              <a:t>ş</a:t>
            </a:r>
            <a:r>
              <a:rPr lang="en-US" dirty="0" smtClean="0"/>
              <a:t>care</a:t>
            </a:r>
            <a:r>
              <a:rPr lang="en-US" dirty="0"/>
              <a:t>, </a:t>
            </a:r>
            <a:r>
              <a:rPr lang="en-US" dirty="0" err="1"/>
              <a:t>modificarea</a:t>
            </a:r>
            <a:r>
              <a:rPr lang="en-US" dirty="0"/>
              <a:t> </a:t>
            </a:r>
            <a:r>
              <a:rPr lang="en-US" dirty="0" err="1"/>
              <a:t>procedurilor</a:t>
            </a:r>
            <a:r>
              <a:rPr lang="en-US" dirty="0"/>
              <a:t> care nu </a:t>
            </a:r>
            <a:r>
              <a:rPr lang="en-US" dirty="0" err="1" smtClean="0"/>
              <a:t>func</a:t>
            </a:r>
            <a:r>
              <a:rPr lang="ro-RO" dirty="0" smtClean="0"/>
              <a:t>ţ</a:t>
            </a:r>
            <a:r>
              <a:rPr lang="en-US" dirty="0" err="1" smtClean="0"/>
              <a:t>ioneaz</a:t>
            </a:r>
            <a:r>
              <a:rPr lang="ro-RO" dirty="0" smtClean="0"/>
              <a:t>ă</a:t>
            </a:r>
            <a:r>
              <a:rPr lang="en-US" dirty="0" smtClean="0"/>
              <a:t> </a:t>
            </a:r>
            <a:r>
              <a:rPr lang="ro-RO" dirty="0" smtClean="0"/>
              <a:t>ş</a:t>
            </a:r>
            <a:r>
              <a:rPr lang="en-US" dirty="0" err="1" smtClean="0"/>
              <a:t>i</a:t>
            </a:r>
            <a:r>
              <a:rPr lang="en-US" dirty="0" smtClean="0"/>
              <a:t> </a:t>
            </a:r>
            <a:r>
              <a:rPr lang="en-US" dirty="0" err="1"/>
              <a:t>rezolvarea</a:t>
            </a:r>
            <a:r>
              <a:rPr lang="en-US" dirty="0"/>
              <a:t> </a:t>
            </a:r>
            <a:r>
              <a:rPr lang="en-US" dirty="0" err="1"/>
              <a:t>erorilor</a:t>
            </a:r>
            <a:r>
              <a:rPr lang="en-US" dirty="0"/>
              <a:t>.</a:t>
            </a: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alice bun"/>
          <p:cNvPicPr>
            <a:picLocks noChangeAspect="1" noChangeArrowheads="1"/>
          </p:cNvPicPr>
          <p:nvPr/>
        </p:nvPicPr>
        <p:blipFill>
          <a:blip r:embed="rId2" cstate="print"/>
          <a:srcRect/>
          <a:stretch>
            <a:fillRect/>
          </a:stretch>
        </p:blipFill>
        <p:spPr bwMode="auto">
          <a:xfrm>
            <a:off x="152400" y="304800"/>
            <a:ext cx="8610600" cy="6172200"/>
          </a:xfrm>
          <a:prstGeom prst="rect">
            <a:avLst/>
          </a:prstGeom>
          <a:noFill/>
        </p:spPr>
      </p:pic>
    </p:spTree>
  </p:cSld>
  <p:clrMapOvr>
    <a:masterClrMapping/>
  </p:clrMapOvr>
  <p:transition spd="med">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467544" y="1052736"/>
            <a:ext cx="8229600" cy="6553200"/>
          </a:xfrm>
        </p:spPr>
        <p:txBody>
          <a:bodyPr/>
          <a:lstStyle/>
          <a:p>
            <a:pPr>
              <a:buFont typeface="Wingdings" pitchFamily="2" charset="2"/>
              <a:buNone/>
            </a:pPr>
            <a:r>
              <a:rPr lang="en-US" dirty="0" smtClean="0"/>
              <a:t>	</a:t>
            </a:r>
            <a:r>
              <a:rPr lang="en-US" dirty="0" err="1" smtClean="0"/>
              <a:t>Obiectele</a:t>
            </a:r>
            <a:r>
              <a:rPr lang="en-US" dirty="0" smtClean="0"/>
              <a:t> </a:t>
            </a:r>
            <a:r>
              <a:rPr lang="en-US" dirty="0"/>
              <a:t>se </a:t>
            </a:r>
            <a:r>
              <a:rPr lang="en-US" dirty="0" err="1" smtClean="0"/>
              <a:t>afl</a:t>
            </a:r>
            <a:r>
              <a:rPr lang="ro-RO" dirty="0" smtClean="0"/>
              <a:t>ă</a:t>
            </a:r>
            <a:r>
              <a:rPr lang="en-US" dirty="0" smtClean="0"/>
              <a:t> </a:t>
            </a:r>
            <a:r>
              <a:rPr lang="ro-RO" dirty="0" smtClean="0"/>
              <a:t>î</a:t>
            </a:r>
            <a:r>
              <a:rPr lang="en-US" dirty="0" smtClean="0"/>
              <a:t>n </a:t>
            </a:r>
            <a:r>
              <a:rPr lang="en-US" dirty="0" err="1"/>
              <a:t>galerii</a:t>
            </a:r>
            <a:r>
              <a:rPr lang="en-US" dirty="0"/>
              <a:t>.</a:t>
            </a:r>
          </a:p>
          <a:p>
            <a:pPr marL="0" indent="0" algn="just">
              <a:buFont typeface="Wingdings" pitchFamily="2" charset="2"/>
              <a:buNone/>
              <a:tabLst>
                <a:tab pos="269875" algn="l"/>
              </a:tabLst>
            </a:pPr>
            <a:r>
              <a:rPr lang="en-US" dirty="0" smtClean="0"/>
              <a:t>	O </a:t>
            </a:r>
            <a:r>
              <a:rPr lang="en-US" dirty="0" err="1"/>
              <a:t>galerie</a:t>
            </a:r>
            <a:r>
              <a:rPr lang="en-US" dirty="0"/>
              <a:t> </a:t>
            </a:r>
            <a:r>
              <a:rPr lang="en-US" dirty="0" err="1"/>
              <a:t>este</a:t>
            </a:r>
            <a:r>
              <a:rPr lang="en-US" dirty="0"/>
              <a:t> o </a:t>
            </a:r>
            <a:r>
              <a:rPr lang="en-US" dirty="0" err="1" smtClean="0"/>
              <a:t>colec</a:t>
            </a:r>
            <a:r>
              <a:rPr lang="ro-RO" dirty="0" smtClean="0"/>
              <a:t>ţ</a:t>
            </a:r>
            <a:r>
              <a:rPr lang="en-US" dirty="0" err="1" smtClean="0"/>
              <a:t>ie</a:t>
            </a:r>
            <a:r>
              <a:rPr lang="en-US" dirty="0" smtClean="0"/>
              <a:t> </a:t>
            </a:r>
            <a:r>
              <a:rPr lang="en-US" dirty="0"/>
              <a:t>de </a:t>
            </a:r>
            <a:r>
              <a:rPr lang="en-US" dirty="0" err="1"/>
              <a:t>modele</a:t>
            </a:r>
            <a:r>
              <a:rPr lang="en-US" dirty="0"/>
              <a:t> 3D care </a:t>
            </a:r>
            <a:r>
              <a:rPr lang="en-US" dirty="0" err="1"/>
              <a:t>poate</a:t>
            </a:r>
            <a:r>
              <a:rPr lang="en-US" dirty="0"/>
              <a:t> </a:t>
            </a:r>
            <a:r>
              <a:rPr lang="ro-RO" dirty="0" smtClean="0"/>
              <a:t>î</a:t>
            </a:r>
            <a:r>
              <a:rPr lang="en-US" dirty="0" err="1" smtClean="0"/>
              <a:t>nscena</a:t>
            </a:r>
            <a:r>
              <a:rPr lang="en-US" dirty="0" smtClean="0"/>
              <a:t> </a:t>
            </a:r>
            <a:r>
              <a:rPr lang="en-US" dirty="0"/>
              <a:t>o </a:t>
            </a:r>
            <a:r>
              <a:rPr lang="en-US" dirty="0" smtClean="0"/>
              <a:t>anima</a:t>
            </a:r>
            <a:r>
              <a:rPr lang="ro-RO" dirty="0" smtClean="0"/>
              <a:t>ţ</a:t>
            </a:r>
            <a:r>
              <a:rPr lang="en-US" dirty="0" err="1" smtClean="0"/>
              <a:t>ie</a:t>
            </a:r>
            <a:r>
              <a:rPr lang="en-US" dirty="0" smtClean="0"/>
              <a:t>.</a:t>
            </a:r>
            <a:r>
              <a:rPr lang="ro-RO" dirty="0" smtClean="0"/>
              <a:t> Obiectele din scenariu pot să vorbească, astfel cu un microfon şi o înregistrare a elevilor, obiectele pot prinde </a:t>
            </a:r>
            <a:r>
              <a:rPr lang="en-US" dirty="0" smtClean="0"/>
              <a:t>“</a:t>
            </a:r>
            <a:r>
              <a:rPr lang="ro-RO" dirty="0" smtClean="0"/>
              <a:t>grai</a:t>
            </a:r>
            <a:r>
              <a:rPr lang="en-US" dirty="0" smtClean="0"/>
              <a:t>”</a:t>
            </a:r>
            <a:endParaRPr lang="en-US" dirty="0"/>
          </a:p>
          <a:p>
            <a:pPr marL="0" indent="269875" algn="just">
              <a:buFont typeface="Wingdings" pitchFamily="2" charset="2"/>
              <a:buNone/>
            </a:pPr>
            <a:r>
              <a:rPr lang="en-US" dirty="0" err="1" smtClean="0"/>
              <a:t>Dupa</a:t>
            </a:r>
            <a:r>
              <a:rPr lang="en-US" dirty="0" smtClean="0"/>
              <a:t> </a:t>
            </a:r>
            <a:r>
              <a:rPr lang="en-US" dirty="0" err="1"/>
              <a:t>ce</a:t>
            </a:r>
            <a:r>
              <a:rPr lang="en-US" dirty="0"/>
              <a:t> </a:t>
            </a:r>
            <a:r>
              <a:rPr lang="en-US" dirty="0" smtClean="0"/>
              <a:t>select</a:t>
            </a:r>
            <a:r>
              <a:rPr lang="ro-RO" dirty="0" smtClean="0"/>
              <a:t>ă</a:t>
            </a:r>
            <a:r>
              <a:rPr lang="en-US" dirty="0" smtClean="0"/>
              <a:t>m </a:t>
            </a:r>
            <a:r>
              <a:rPr lang="en-US" dirty="0"/>
              <a:t>o </a:t>
            </a:r>
            <a:r>
              <a:rPr lang="en-US" dirty="0" err="1" smtClean="0"/>
              <a:t>clas</a:t>
            </a:r>
            <a:r>
              <a:rPr lang="ro-RO" dirty="0" smtClean="0"/>
              <a:t>ă,</a:t>
            </a:r>
            <a:r>
              <a:rPr lang="en-US" dirty="0" smtClean="0"/>
              <a:t> </a:t>
            </a:r>
            <a:r>
              <a:rPr lang="en-US" dirty="0" err="1"/>
              <a:t>putem</a:t>
            </a:r>
            <a:r>
              <a:rPr lang="en-US" dirty="0"/>
              <a:t> </a:t>
            </a:r>
            <a:r>
              <a:rPr lang="en-US" dirty="0" smtClean="0"/>
              <a:t>s</a:t>
            </a:r>
            <a:r>
              <a:rPr lang="ro-RO" dirty="0" smtClean="0"/>
              <a:t>ă</a:t>
            </a:r>
            <a:r>
              <a:rPr lang="en-US" dirty="0" smtClean="0"/>
              <a:t> </a:t>
            </a:r>
            <a:r>
              <a:rPr lang="en-US" dirty="0" err="1"/>
              <a:t>tragem</a:t>
            </a:r>
            <a:r>
              <a:rPr lang="en-US" dirty="0"/>
              <a:t> cu mouse-</a:t>
            </a:r>
            <a:r>
              <a:rPr lang="en-US" dirty="0" err="1"/>
              <a:t>ul</a:t>
            </a:r>
            <a:r>
              <a:rPr lang="en-US" dirty="0"/>
              <a:t> o </a:t>
            </a:r>
            <a:r>
              <a:rPr lang="en-US" dirty="0" err="1" smtClean="0"/>
              <a:t>instan</a:t>
            </a:r>
            <a:r>
              <a:rPr lang="ro-RO" dirty="0" smtClean="0"/>
              <a:t>ţă</a:t>
            </a:r>
            <a:r>
              <a:rPr lang="en-US" dirty="0" smtClean="0"/>
              <a:t> </a:t>
            </a:r>
            <a:r>
              <a:rPr lang="en-US" dirty="0"/>
              <a:t>a </a:t>
            </a:r>
            <a:r>
              <a:rPr lang="en-US" dirty="0" err="1"/>
              <a:t>ei</a:t>
            </a:r>
            <a:r>
              <a:rPr lang="en-US" dirty="0"/>
              <a:t> </a:t>
            </a:r>
            <a:r>
              <a:rPr lang="en-US" dirty="0" err="1"/>
              <a:t>pe</a:t>
            </a:r>
            <a:r>
              <a:rPr lang="en-US" dirty="0"/>
              <a:t> </a:t>
            </a:r>
            <a:r>
              <a:rPr lang="en-US" dirty="0" err="1" smtClean="0"/>
              <a:t>scen</a:t>
            </a:r>
            <a:r>
              <a:rPr lang="ro-RO" dirty="0" smtClean="0"/>
              <a:t>ă</a:t>
            </a:r>
            <a:r>
              <a:rPr lang="en-US" dirty="0" smtClean="0"/>
              <a:t>.</a:t>
            </a:r>
            <a:endParaRPr lang="en-US" dirty="0"/>
          </a:p>
        </p:txBody>
      </p:sp>
      <p:sp>
        <p:nvSpPr>
          <p:cNvPr id="4"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228600" y="152400"/>
            <a:ext cx="8229600" cy="6130925"/>
          </a:xfrm>
        </p:spPr>
        <p:txBody>
          <a:bodyPr/>
          <a:lstStyle/>
          <a:p>
            <a:pPr>
              <a:buFont typeface="Wingdings" pitchFamily="2" charset="2"/>
              <a:buNone/>
            </a:pPr>
            <a:endParaRPr lang="en-US" dirty="0">
              <a:solidFill>
                <a:srgbClr val="FF6600"/>
              </a:solidFill>
            </a:endParaRPr>
          </a:p>
          <a:p>
            <a:pPr algn="just">
              <a:buFont typeface="Wingdings" pitchFamily="2" charset="2"/>
              <a:buNone/>
            </a:pPr>
            <a:r>
              <a:rPr lang="en-US" dirty="0"/>
              <a:t>O </a:t>
            </a:r>
            <a:r>
              <a:rPr lang="en-US" dirty="0" err="1" smtClean="0"/>
              <a:t>instan</a:t>
            </a:r>
            <a:r>
              <a:rPr lang="ro-RO" dirty="0" smtClean="0"/>
              <a:t>ţă</a:t>
            </a:r>
            <a:r>
              <a:rPr lang="en-US" dirty="0" smtClean="0"/>
              <a:t> </a:t>
            </a:r>
            <a:r>
              <a:rPr lang="en-US" dirty="0" err="1"/>
              <a:t>este</a:t>
            </a:r>
            <a:r>
              <a:rPr lang="en-US" dirty="0"/>
              <a:t> un </a:t>
            </a:r>
            <a:r>
              <a:rPr lang="en-US" dirty="0" err="1"/>
              <a:t>obiect</a:t>
            </a:r>
            <a:r>
              <a:rPr lang="en-US" dirty="0"/>
              <a:t> </a:t>
            </a:r>
            <a:r>
              <a:rPr lang="en-US" dirty="0" err="1"/>
              <a:t>dintr</a:t>
            </a:r>
            <a:r>
              <a:rPr lang="en-US" dirty="0"/>
              <a:t>-o </a:t>
            </a:r>
            <a:r>
              <a:rPr lang="en-US" dirty="0" err="1" smtClean="0"/>
              <a:t>clas</a:t>
            </a:r>
            <a:r>
              <a:rPr lang="ro-RO" dirty="0" smtClean="0"/>
              <a:t>ă</a:t>
            </a:r>
            <a:r>
              <a:rPr lang="en-US" dirty="0" smtClean="0"/>
              <a:t> </a:t>
            </a:r>
            <a:r>
              <a:rPr lang="en-US" dirty="0"/>
              <a:t>care </a:t>
            </a:r>
            <a:r>
              <a:rPr lang="en-US" dirty="0" err="1"/>
              <a:t>poate</a:t>
            </a:r>
            <a:r>
              <a:rPr lang="en-US" dirty="0"/>
              <a:t> </a:t>
            </a:r>
            <a:r>
              <a:rPr lang="en-US" dirty="0" err="1" smtClean="0"/>
              <a:t>fi</a:t>
            </a:r>
            <a:r>
              <a:rPr lang="en-US" dirty="0" smtClean="0"/>
              <a:t> ad</a:t>
            </a:r>
            <a:r>
              <a:rPr lang="ro-RO" dirty="0" smtClean="0"/>
              <a:t>ă</a:t>
            </a:r>
            <a:r>
              <a:rPr lang="en-US" dirty="0" err="1" smtClean="0"/>
              <a:t>ugat</a:t>
            </a:r>
            <a:r>
              <a:rPr lang="en-US" dirty="0" smtClean="0"/>
              <a:t> </a:t>
            </a:r>
            <a:r>
              <a:rPr lang="ro-RO" dirty="0" smtClean="0"/>
              <a:t>î</a:t>
            </a:r>
            <a:r>
              <a:rPr lang="en-US" dirty="0" smtClean="0"/>
              <a:t>n </a:t>
            </a:r>
            <a:r>
              <a:rPr lang="en-US" dirty="0" err="1" smtClean="0"/>
              <a:t>scen</a:t>
            </a:r>
            <a:r>
              <a:rPr lang="ro-RO" dirty="0" smtClean="0"/>
              <a:t>ă</a:t>
            </a:r>
            <a:r>
              <a:rPr lang="en-US" dirty="0" smtClean="0"/>
              <a:t>.</a:t>
            </a:r>
            <a:r>
              <a:rPr lang="ro-RO" dirty="0" smtClean="0"/>
              <a:t> </a:t>
            </a:r>
            <a:r>
              <a:rPr lang="en-US" dirty="0" err="1" smtClean="0"/>
              <a:t>Odata</a:t>
            </a:r>
            <a:r>
              <a:rPr lang="en-US" dirty="0" smtClean="0"/>
              <a:t> ad</a:t>
            </a:r>
            <a:r>
              <a:rPr lang="ro-RO" dirty="0" smtClean="0"/>
              <a:t>ă</a:t>
            </a:r>
            <a:r>
              <a:rPr lang="en-US" dirty="0" err="1" smtClean="0"/>
              <a:t>ugat</a:t>
            </a:r>
            <a:r>
              <a:rPr lang="ro-RO" dirty="0" smtClean="0"/>
              <a:t>,</a:t>
            </a:r>
            <a:r>
              <a:rPr lang="en-US" dirty="0" smtClean="0"/>
              <a:t> </a:t>
            </a:r>
            <a:r>
              <a:rPr lang="ro-RO" dirty="0" smtClean="0"/>
              <a:t>î</a:t>
            </a:r>
            <a:r>
              <a:rPr lang="en-US" dirty="0" err="1" smtClean="0"/>
              <a:t>i</a:t>
            </a:r>
            <a:r>
              <a:rPr lang="en-US" dirty="0" smtClean="0"/>
              <a:t> put</a:t>
            </a:r>
            <a:r>
              <a:rPr lang="ro-RO" dirty="0" smtClean="0"/>
              <a:t>e</a:t>
            </a:r>
            <a:r>
              <a:rPr lang="en-US" dirty="0" smtClean="0"/>
              <a:t>m </a:t>
            </a:r>
            <a:r>
              <a:rPr lang="en-US" dirty="0" err="1"/>
              <a:t>modifica</a:t>
            </a:r>
            <a:r>
              <a:rPr lang="en-US" dirty="0"/>
              <a:t> </a:t>
            </a:r>
            <a:r>
              <a:rPr lang="en-US" dirty="0" err="1" smtClean="0"/>
              <a:t>pozi</a:t>
            </a:r>
            <a:r>
              <a:rPr lang="ro-RO" dirty="0" smtClean="0"/>
              <a:t>ţ</a:t>
            </a:r>
            <a:r>
              <a:rPr lang="en-US" dirty="0" err="1" smtClean="0"/>
              <a:t>ia</a:t>
            </a:r>
            <a:r>
              <a:rPr lang="en-US" dirty="0" smtClean="0"/>
              <a:t> </a:t>
            </a:r>
            <a:r>
              <a:rPr lang="ro-RO" dirty="0" err="1" smtClean="0"/>
              <a:t>ş</a:t>
            </a:r>
            <a:r>
              <a:rPr lang="en-US" dirty="0" err="1" smtClean="0"/>
              <a:t>i</a:t>
            </a:r>
            <a:r>
              <a:rPr lang="en-US" dirty="0" smtClean="0"/>
              <a:t> </a:t>
            </a:r>
            <a:r>
              <a:rPr lang="en-US" dirty="0"/>
              <a:t>o </a:t>
            </a:r>
            <a:r>
              <a:rPr lang="en-US" dirty="0" err="1"/>
              <a:t>putem</a:t>
            </a:r>
            <a:r>
              <a:rPr lang="en-US" dirty="0"/>
              <a:t> </a:t>
            </a:r>
            <a:r>
              <a:rPr lang="en-US" dirty="0" err="1"/>
              <a:t>programa</a:t>
            </a:r>
            <a:r>
              <a:rPr lang="en-US" dirty="0"/>
              <a:t> </a:t>
            </a:r>
            <a:r>
              <a:rPr lang="en-US" dirty="0" err="1"/>
              <a:t>astfel</a:t>
            </a:r>
            <a:r>
              <a:rPr lang="en-US" dirty="0"/>
              <a:t> </a:t>
            </a:r>
            <a:r>
              <a:rPr lang="ro-RO" dirty="0" smtClean="0"/>
              <a:t>î</a:t>
            </a:r>
            <a:r>
              <a:rPr lang="en-US" dirty="0" err="1" smtClean="0"/>
              <a:t>nc</a:t>
            </a:r>
            <a:r>
              <a:rPr lang="ro-RO" dirty="0" smtClean="0"/>
              <a:t>â</a:t>
            </a:r>
            <a:r>
              <a:rPr lang="en-US" dirty="0" smtClean="0"/>
              <a:t>t s</a:t>
            </a:r>
            <a:r>
              <a:rPr lang="ro-RO" dirty="0" smtClean="0"/>
              <a:t>ă</a:t>
            </a:r>
            <a:r>
              <a:rPr lang="en-US" dirty="0" smtClean="0"/>
              <a:t> </a:t>
            </a:r>
            <a:r>
              <a:rPr lang="en-US" dirty="0" err="1"/>
              <a:t>realizeze</a:t>
            </a:r>
            <a:r>
              <a:rPr lang="en-US" dirty="0"/>
              <a:t> </a:t>
            </a:r>
            <a:r>
              <a:rPr lang="en-US" dirty="0" err="1"/>
              <a:t>sarcinile</a:t>
            </a:r>
            <a:r>
              <a:rPr lang="en-US" dirty="0"/>
              <a:t> </a:t>
            </a:r>
            <a:r>
              <a:rPr lang="en-US" dirty="0" err="1"/>
              <a:t>cerute</a:t>
            </a:r>
            <a:r>
              <a:rPr lang="en-US" dirty="0"/>
              <a:t> .</a:t>
            </a:r>
          </a:p>
          <a:p>
            <a:pPr algn="just">
              <a:buFont typeface="Wingdings" pitchFamily="2" charset="2"/>
              <a:buNone/>
            </a:pPr>
            <a:r>
              <a:rPr lang="en-US" dirty="0"/>
              <a:t>La </a:t>
            </a:r>
            <a:r>
              <a:rPr lang="en-US" dirty="0" smtClean="0"/>
              <a:t>ad</a:t>
            </a:r>
            <a:r>
              <a:rPr lang="ro-RO" dirty="0" smtClean="0"/>
              <a:t>ă</a:t>
            </a:r>
            <a:r>
              <a:rPr lang="en-US" dirty="0" err="1" smtClean="0"/>
              <a:t>ugarea</a:t>
            </a:r>
            <a:r>
              <a:rPr lang="en-US" dirty="0" smtClean="0"/>
              <a:t> </a:t>
            </a:r>
            <a:r>
              <a:rPr lang="en-US" dirty="0" err="1"/>
              <a:t>unei</a:t>
            </a:r>
            <a:r>
              <a:rPr lang="en-US" dirty="0"/>
              <a:t> </a:t>
            </a:r>
            <a:r>
              <a:rPr lang="en-US" dirty="0" err="1" smtClean="0"/>
              <a:t>instan</a:t>
            </a:r>
            <a:r>
              <a:rPr lang="ro-RO" dirty="0" smtClean="0"/>
              <a:t>ţ</a:t>
            </a:r>
            <a:r>
              <a:rPr lang="en-US" dirty="0" smtClean="0"/>
              <a:t>e </a:t>
            </a:r>
            <a:r>
              <a:rPr lang="ro-RO" dirty="0" smtClean="0"/>
              <a:t>î</a:t>
            </a:r>
            <a:r>
              <a:rPr lang="en-US" dirty="0" smtClean="0"/>
              <a:t>n </a:t>
            </a:r>
            <a:r>
              <a:rPr lang="en-US" dirty="0" err="1"/>
              <a:t>scena</a:t>
            </a:r>
            <a:r>
              <a:rPr lang="en-US" dirty="0"/>
              <a:t> se </a:t>
            </a:r>
            <a:r>
              <a:rPr lang="en-US" dirty="0" err="1"/>
              <a:t>cere</a:t>
            </a:r>
            <a:r>
              <a:rPr lang="en-US" dirty="0"/>
              <a:t> </a:t>
            </a:r>
            <a:r>
              <a:rPr lang="en-US" dirty="0" err="1"/>
              <a:t>numele</a:t>
            </a:r>
            <a:r>
              <a:rPr lang="en-US" dirty="0"/>
              <a:t>. E </a:t>
            </a:r>
            <a:r>
              <a:rPr lang="en-US" dirty="0" err="1"/>
              <a:t>recomandat</a:t>
            </a:r>
            <a:r>
              <a:rPr lang="en-US" dirty="0"/>
              <a:t> </a:t>
            </a:r>
            <a:r>
              <a:rPr lang="en-US" dirty="0" smtClean="0"/>
              <a:t>s</a:t>
            </a:r>
            <a:r>
              <a:rPr lang="ro-RO" dirty="0" smtClean="0"/>
              <a:t>ă</a:t>
            </a:r>
            <a:r>
              <a:rPr lang="en-US" dirty="0" smtClean="0"/>
              <a:t> </a:t>
            </a:r>
            <a:r>
              <a:rPr lang="en-US" dirty="0"/>
              <a:t>se </a:t>
            </a:r>
            <a:r>
              <a:rPr lang="en-US" dirty="0" err="1" smtClean="0"/>
              <a:t>introduc</a:t>
            </a:r>
            <a:r>
              <a:rPr lang="ro-RO" dirty="0" smtClean="0"/>
              <a:t>ă</a:t>
            </a:r>
            <a:r>
              <a:rPr lang="en-US" dirty="0" smtClean="0"/>
              <a:t> </a:t>
            </a:r>
            <a:r>
              <a:rPr lang="en-US" dirty="0"/>
              <a:t>un </a:t>
            </a:r>
            <a:r>
              <a:rPr lang="en-US" dirty="0" err="1"/>
              <a:t>nume</a:t>
            </a:r>
            <a:r>
              <a:rPr lang="en-US" dirty="0"/>
              <a:t> </a:t>
            </a:r>
            <a:r>
              <a:rPr lang="en-US" dirty="0" err="1"/>
              <a:t>pentru</a:t>
            </a:r>
            <a:r>
              <a:rPr lang="en-US" dirty="0"/>
              <a:t> </a:t>
            </a:r>
            <a:r>
              <a:rPr lang="en-US" dirty="0" err="1" smtClean="0"/>
              <a:t>instan</a:t>
            </a:r>
            <a:r>
              <a:rPr lang="ro-RO" dirty="0" smtClean="0"/>
              <a:t>ţ</a:t>
            </a:r>
            <a:r>
              <a:rPr lang="en-US" dirty="0" smtClean="0"/>
              <a:t>a </a:t>
            </a:r>
            <a:r>
              <a:rPr lang="en-US" dirty="0" err="1" smtClean="0"/>
              <a:t>respectiv</a:t>
            </a:r>
            <a:r>
              <a:rPr lang="ro-RO" dirty="0" smtClean="0"/>
              <a:t>ă</a:t>
            </a:r>
            <a:r>
              <a:rPr lang="en-US" dirty="0" smtClean="0"/>
              <a:t>. Implicit</a:t>
            </a:r>
            <a:r>
              <a:rPr lang="ro-RO" dirty="0" smtClean="0"/>
              <a:t>,</a:t>
            </a:r>
            <a:r>
              <a:rPr lang="en-US" dirty="0" smtClean="0"/>
              <a:t> </a:t>
            </a:r>
            <a:r>
              <a:rPr lang="en-US" dirty="0" err="1" smtClean="0"/>
              <a:t>aplica</a:t>
            </a:r>
            <a:r>
              <a:rPr lang="ro-RO" dirty="0" smtClean="0"/>
              <a:t>ţ</a:t>
            </a:r>
            <a:r>
              <a:rPr lang="en-US" dirty="0" err="1" smtClean="0"/>
              <a:t>ia</a:t>
            </a:r>
            <a:r>
              <a:rPr lang="en-US" dirty="0" smtClean="0"/>
              <a:t> d</a:t>
            </a:r>
            <a:r>
              <a:rPr lang="ro-RO" dirty="0" smtClean="0"/>
              <a:t>ă</a:t>
            </a:r>
            <a:r>
              <a:rPr lang="en-US" dirty="0" smtClean="0"/>
              <a:t> </a:t>
            </a:r>
            <a:r>
              <a:rPr lang="en-US" dirty="0"/>
              <a:t>un </a:t>
            </a:r>
            <a:r>
              <a:rPr lang="en-US" dirty="0" err="1"/>
              <a:t>nume</a:t>
            </a:r>
            <a:r>
              <a:rPr lang="en-US" dirty="0"/>
              <a:t> </a:t>
            </a:r>
            <a:r>
              <a:rPr lang="en-US" dirty="0" err="1" smtClean="0"/>
              <a:t>fiec</a:t>
            </a:r>
            <a:r>
              <a:rPr lang="ro-RO" dirty="0" smtClean="0"/>
              <a:t>ă</a:t>
            </a:r>
            <a:r>
              <a:rPr lang="en-US" dirty="0" err="1" smtClean="0"/>
              <a:t>rei</a:t>
            </a:r>
            <a:r>
              <a:rPr lang="en-US" dirty="0" smtClean="0"/>
              <a:t> </a:t>
            </a:r>
            <a:r>
              <a:rPr lang="en-US" dirty="0" err="1" smtClean="0"/>
              <a:t>instan</a:t>
            </a:r>
            <a:r>
              <a:rPr lang="ro-RO" dirty="0" smtClean="0"/>
              <a:t>ţ</a:t>
            </a:r>
            <a:r>
              <a:rPr lang="en-US" dirty="0" smtClean="0"/>
              <a:t>e </a:t>
            </a:r>
            <a:r>
              <a:rPr lang="en-US" dirty="0" err="1"/>
              <a:t>cerute</a:t>
            </a:r>
            <a:r>
              <a:rPr lang="en-US" dirty="0"/>
              <a:t>.</a:t>
            </a:r>
          </a:p>
          <a:p>
            <a:pPr>
              <a:buFont typeface="Wingdings" pitchFamily="2" charset="2"/>
              <a:buNone/>
            </a:pPr>
            <a:endParaRPr lang="en-US" dirty="0"/>
          </a:p>
        </p:txBody>
      </p:sp>
      <p:sp>
        <p:nvSpPr>
          <p:cNvPr id="4"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5" name="Picture 5" descr="imagi alice"/>
          <p:cNvPicPr>
            <a:picLocks noChangeAspect="1" noChangeArrowheads="1"/>
          </p:cNvPicPr>
          <p:nvPr/>
        </p:nvPicPr>
        <p:blipFill>
          <a:blip r:embed="rId2" cstate="print"/>
          <a:srcRect/>
          <a:stretch>
            <a:fillRect/>
          </a:stretch>
        </p:blipFill>
        <p:spPr bwMode="auto">
          <a:xfrm>
            <a:off x="0" y="0"/>
            <a:ext cx="9144000" cy="6705600"/>
          </a:xfrm>
          <a:prstGeom prst="rect">
            <a:avLst/>
          </a:prstGeom>
          <a:noFill/>
        </p:spPr>
      </p:pic>
    </p:spTree>
  </p:cSld>
  <p:clrMapOvr>
    <a:masterClrMapping/>
  </p:clrMapOvr>
  <p:transition spd="med">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457200" y="152400"/>
            <a:ext cx="8229600" cy="5978525"/>
          </a:xfrm>
        </p:spPr>
        <p:txBody>
          <a:bodyPr>
            <a:normAutofit lnSpcReduction="10000"/>
          </a:bodyPr>
          <a:lstStyle/>
          <a:p>
            <a:pPr>
              <a:lnSpc>
                <a:spcPct val="90000"/>
              </a:lnSpc>
              <a:buFont typeface="Wingdings" pitchFamily="2" charset="2"/>
              <a:buNone/>
            </a:pPr>
            <a:r>
              <a:rPr lang="en-US" sz="2800" dirty="0" err="1">
                <a:latin typeface="Arial" pitchFamily="34" charset="0"/>
                <a:cs typeface="Arial" pitchFamily="34" charset="0"/>
              </a:rPr>
              <a:t>Toate</a:t>
            </a:r>
            <a:r>
              <a:rPr lang="en-US" sz="2800" dirty="0">
                <a:latin typeface="Arial" pitchFamily="34" charset="0"/>
                <a:cs typeface="Arial" pitchFamily="34" charset="0"/>
              </a:rPr>
              <a:t> </a:t>
            </a:r>
            <a:r>
              <a:rPr lang="en-US" sz="2800" dirty="0" err="1">
                <a:latin typeface="Arial" pitchFamily="34" charset="0"/>
                <a:cs typeface="Arial" pitchFamily="34" charset="0"/>
              </a:rPr>
              <a:t>obiectele</a:t>
            </a:r>
            <a:r>
              <a:rPr lang="en-US" sz="2800" dirty="0">
                <a:latin typeface="Arial" pitchFamily="34" charset="0"/>
                <a:cs typeface="Arial" pitchFamily="34" charset="0"/>
              </a:rPr>
              <a:t> :</a:t>
            </a:r>
          </a:p>
          <a:p>
            <a:pPr algn="just">
              <a:lnSpc>
                <a:spcPct val="90000"/>
              </a:lnSpc>
              <a:buFont typeface="Wingdings" pitchFamily="2" charset="2"/>
              <a:buNone/>
            </a:pPr>
            <a:r>
              <a:rPr lang="en-US" sz="2800" dirty="0">
                <a:latin typeface="Arial" pitchFamily="34" charset="0"/>
                <a:cs typeface="Arial" pitchFamily="34" charset="0"/>
              </a:rPr>
              <a:t>● au </a:t>
            </a:r>
            <a:r>
              <a:rPr lang="en-US" sz="2800" dirty="0" err="1">
                <a:latin typeface="Arial" pitchFamily="34" charset="0"/>
                <a:cs typeface="Arial" pitchFamily="34" charset="0"/>
              </a:rPr>
              <a:t>coordonate</a:t>
            </a:r>
            <a:r>
              <a:rPr lang="en-US" sz="2800" dirty="0">
                <a:latin typeface="Arial" pitchFamily="34" charset="0"/>
                <a:cs typeface="Arial" pitchFamily="34" charset="0"/>
              </a:rPr>
              <a:t> </a:t>
            </a:r>
            <a:r>
              <a:rPr lang="en-US" sz="2800" dirty="0" err="1">
                <a:latin typeface="Arial" pitchFamily="34" charset="0"/>
                <a:cs typeface="Arial" pitchFamily="34" charset="0"/>
              </a:rPr>
              <a:t>x,y,z</a:t>
            </a:r>
            <a:r>
              <a:rPr lang="en-US" sz="2800" dirty="0">
                <a:latin typeface="Arial" pitchFamily="34" charset="0"/>
                <a:cs typeface="Arial" pitchFamily="34" charset="0"/>
              </a:rPr>
              <a:t> </a:t>
            </a:r>
            <a:r>
              <a:rPr lang="en-US" sz="2800" dirty="0" err="1">
                <a:latin typeface="Arial" pitchFamily="34" charset="0"/>
                <a:cs typeface="Arial" pitchFamily="34" charset="0"/>
              </a:rPr>
              <a:t>pentru</a:t>
            </a:r>
            <a:r>
              <a:rPr lang="en-US" sz="2800" dirty="0">
                <a:latin typeface="Arial" pitchFamily="34" charset="0"/>
                <a:cs typeface="Arial" pitchFamily="34" charset="0"/>
              </a:rPr>
              <a:t> un </a:t>
            </a:r>
            <a:r>
              <a:rPr lang="en-US" sz="2800" dirty="0" err="1">
                <a:latin typeface="Arial" pitchFamily="34" charset="0"/>
                <a:cs typeface="Arial" pitchFamily="34" charset="0"/>
              </a:rPr>
              <a:t>punct</a:t>
            </a:r>
            <a:r>
              <a:rPr lang="en-US" sz="2800" dirty="0">
                <a:latin typeface="Arial" pitchFamily="34" charset="0"/>
                <a:cs typeface="Arial" pitchFamily="34" charset="0"/>
              </a:rPr>
              <a:t> central care se </a:t>
            </a:r>
            <a:r>
              <a:rPr lang="en-US" sz="2800" dirty="0" err="1" smtClean="0">
                <a:latin typeface="Arial" pitchFamily="34" charset="0"/>
                <a:cs typeface="Arial" pitchFamily="34" charset="0"/>
              </a:rPr>
              <a:t>intersecteaz</a:t>
            </a:r>
            <a:r>
              <a:rPr lang="ro-RO" sz="2800" dirty="0" smtClean="0">
                <a:latin typeface="Arial" pitchFamily="34" charset="0"/>
                <a:cs typeface="Arial" pitchFamily="34" charset="0"/>
              </a:rPr>
              <a:t>ă</a:t>
            </a:r>
            <a:endParaRPr lang="en-US" sz="2800" dirty="0">
              <a:latin typeface="Arial" pitchFamily="34" charset="0"/>
              <a:cs typeface="Arial" pitchFamily="34" charset="0"/>
            </a:endParaRPr>
          </a:p>
          <a:p>
            <a:pPr algn="just">
              <a:lnSpc>
                <a:spcPct val="90000"/>
              </a:lnSpc>
              <a:buFont typeface="Wingdings" pitchFamily="2" charset="2"/>
              <a:buNone/>
            </a:pPr>
            <a:r>
              <a:rPr lang="en-US" sz="2800" dirty="0">
                <a:latin typeface="Arial" pitchFamily="34" charset="0"/>
                <a:cs typeface="Arial" pitchFamily="34" charset="0"/>
              </a:rPr>
              <a:t>● se </a:t>
            </a:r>
            <a:r>
              <a:rPr lang="en-US" sz="2800" dirty="0" smtClean="0">
                <a:latin typeface="Arial" pitchFamily="34" charset="0"/>
                <a:cs typeface="Arial" pitchFamily="34" charset="0"/>
              </a:rPr>
              <a:t>mi</a:t>
            </a:r>
            <a:r>
              <a:rPr lang="ro-RO" sz="2800" dirty="0" smtClean="0">
                <a:latin typeface="Arial" pitchFamily="34" charset="0"/>
                <a:cs typeface="Arial" pitchFamily="34" charset="0"/>
              </a:rPr>
              <a:t>ş</a:t>
            </a:r>
            <a:r>
              <a:rPr lang="en-US" sz="2800" dirty="0" smtClean="0">
                <a:latin typeface="Arial" pitchFamily="34" charset="0"/>
                <a:cs typeface="Arial" pitchFamily="34" charset="0"/>
              </a:rPr>
              <a:t>c</a:t>
            </a:r>
            <a:r>
              <a:rPr lang="ro-RO" sz="2800" dirty="0" smtClean="0">
                <a:latin typeface="Arial" pitchFamily="34" charset="0"/>
                <a:cs typeface="Arial" pitchFamily="34" charset="0"/>
              </a:rPr>
              <a:t>ă</a:t>
            </a:r>
            <a:r>
              <a:rPr lang="en-US" sz="2800" dirty="0" smtClean="0">
                <a:latin typeface="Arial" pitchFamily="34" charset="0"/>
                <a:cs typeface="Arial" pitchFamily="34" charset="0"/>
              </a:rPr>
              <a:t> </a:t>
            </a:r>
            <a:r>
              <a:rPr lang="en-US" sz="2800" dirty="0" err="1">
                <a:latin typeface="Arial" pitchFamily="34" charset="0"/>
                <a:cs typeface="Arial" pitchFamily="34" charset="0"/>
              </a:rPr>
              <a:t>relativ</a:t>
            </a:r>
            <a:r>
              <a:rPr lang="en-US" sz="2800" dirty="0">
                <a:latin typeface="Arial" pitchFamily="34" charset="0"/>
                <a:cs typeface="Arial" pitchFamily="34" charset="0"/>
              </a:rPr>
              <a:t> la </a:t>
            </a:r>
            <a:r>
              <a:rPr lang="en-US" sz="2800" dirty="0" err="1">
                <a:latin typeface="Arial" pitchFamily="34" charset="0"/>
                <a:cs typeface="Arial" pitchFamily="34" charset="0"/>
              </a:rPr>
              <a:t>punctul</a:t>
            </a:r>
            <a:r>
              <a:rPr lang="en-US" sz="2800" dirty="0">
                <a:latin typeface="Arial" pitchFamily="34" charset="0"/>
                <a:cs typeface="Arial" pitchFamily="34" charset="0"/>
              </a:rPr>
              <a:t> central</a:t>
            </a:r>
          </a:p>
          <a:p>
            <a:pPr algn="just">
              <a:lnSpc>
                <a:spcPct val="90000"/>
              </a:lnSpc>
              <a:buFont typeface="Wingdings" pitchFamily="2" charset="2"/>
              <a:buNone/>
            </a:pPr>
            <a:r>
              <a:rPr lang="en-US" sz="2800" dirty="0">
                <a:latin typeface="Arial" pitchFamily="34" charset="0"/>
                <a:cs typeface="Arial" pitchFamily="34" charset="0"/>
              </a:rPr>
              <a:t>● se pot </a:t>
            </a:r>
            <a:r>
              <a:rPr lang="en-US" sz="2800" dirty="0" err="1">
                <a:latin typeface="Arial" pitchFamily="34" charset="0"/>
                <a:cs typeface="Arial" pitchFamily="34" charset="0"/>
              </a:rPr>
              <a:t>deplasa</a:t>
            </a:r>
            <a:r>
              <a:rPr lang="en-US" sz="2800" dirty="0">
                <a:latin typeface="Arial" pitchFamily="34" charset="0"/>
                <a:cs typeface="Arial" pitchFamily="34" charset="0"/>
              </a:rPr>
              <a:t> </a:t>
            </a:r>
            <a:r>
              <a:rPr lang="en-US" sz="2800" dirty="0" err="1">
                <a:latin typeface="Arial" pitchFamily="34" charset="0"/>
                <a:cs typeface="Arial" pitchFamily="34" charset="0"/>
              </a:rPr>
              <a:t>pe</a:t>
            </a:r>
            <a:r>
              <a:rPr lang="en-US" sz="2800" dirty="0">
                <a:latin typeface="Arial" pitchFamily="34" charset="0"/>
                <a:cs typeface="Arial" pitchFamily="34" charset="0"/>
              </a:rPr>
              <a:t> </a:t>
            </a:r>
            <a:r>
              <a:rPr lang="en-US" sz="2800" dirty="0" err="1">
                <a:latin typeface="Arial" pitchFamily="34" charset="0"/>
                <a:cs typeface="Arial" pitchFamily="34" charset="0"/>
              </a:rPr>
              <a:t>axele</a:t>
            </a:r>
            <a:r>
              <a:rPr lang="en-US" sz="2800" dirty="0">
                <a:latin typeface="Arial" pitchFamily="34" charset="0"/>
                <a:cs typeface="Arial" pitchFamily="34" charset="0"/>
              </a:rPr>
              <a:t> </a:t>
            </a:r>
            <a:r>
              <a:rPr lang="en-US" sz="2800" dirty="0" err="1">
                <a:latin typeface="Arial" pitchFamily="34" charset="0"/>
                <a:cs typeface="Arial" pitchFamily="34" charset="0"/>
              </a:rPr>
              <a:t>x,y,z</a:t>
            </a:r>
            <a:endParaRPr lang="en-US" sz="2800" dirty="0">
              <a:latin typeface="Arial" pitchFamily="34" charset="0"/>
              <a:cs typeface="Arial" pitchFamily="34" charset="0"/>
            </a:endParaRPr>
          </a:p>
          <a:p>
            <a:pPr algn="just">
              <a:lnSpc>
                <a:spcPct val="90000"/>
              </a:lnSpc>
              <a:buFont typeface="Wingdings" pitchFamily="2" charset="2"/>
              <a:buNone/>
            </a:pPr>
            <a:r>
              <a:rPr lang="en-US" sz="2800" dirty="0">
                <a:latin typeface="Arial" pitchFamily="34" charset="0"/>
                <a:cs typeface="Arial" pitchFamily="34" charset="0"/>
              </a:rPr>
              <a:t>● se </a:t>
            </a:r>
            <a:r>
              <a:rPr lang="en-US" sz="2800" dirty="0" smtClean="0">
                <a:latin typeface="Arial" pitchFamily="34" charset="0"/>
                <a:cs typeface="Arial" pitchFamily="34" charset="0"/>
              </a:rPr>
              <a:t>mi</a:t>
            </a:r>
            <a:r>
              <a:rPr lang="ro-RO" sz="2800" dirty="0" smtClean="0">
                <a:latin typeface="Arial" pitchFamily="34" charset="0"/>
                <a:cs typeface="Arial" pitchFamily="34" charset="0"/>
              </a:rPr>
              <a:t>şcă</a:t>
            </a:r>
            <a:r>
              <a:rPr lang="en-US" sz="2800" dirty="0" smtClean="0">
                <a:latin typeface="Arial" pitchFamily="34" charset="0"/>
                <a:cs typeface="Arial" pitchFamily="34" charset="0"/>
              </a:rPr>
              <a:t> </a:t>
            </a:r>
            <a:r>
              <a:rPr lang="en-US" sz="2800" dirty="0" err="1">
                <a:latin typeface="Arial" pitchFamily="34" charset="0"/>
                <a:cs typeface="Arial" pitchFamily="34" charset="0"/>
              </a:rPr>
              <a:t>relativ</a:t>
            </a:r>
            <a:r>
              <a:rPr lang="en-US" sz="2800" dirty="0">
                <a:latin typeface="Arial" pitchFamily="34" charset="0"/>
                <a:cs typeface="Arial" pitchFamily="34" charset="0"/>
              </a:rPr>
              <a:t> la </a:t>
            </a:r>
            <a:r>
              <a:rPr lang="en-US" sz="2800" dirty="0" err="1">
                <a:latin typeface="Arial" pitchFamily="34" charset="0"/>
                <a:cs typeface="Arial" pitchFamily="34" charset="0"/>
              </a:rPr>
              <a:t>propria</a:t>
            </a:r>
            <a:r>
              <a:rPr lang="en-US" sz="2800" dirty="0">
                <a:latin typeface="Arial" pitchFamily="34" charset="0"/>
                <a:cs typeface="Arial" pitchFamily="34" charset="0"/>
              </a:rPr>
              <a:t> </a:t>
            </a:r>
            <a:r>
              <a:rPr lang="en-US" sz="2800" dirty="0" err="1">
                <a:latin typeface="Arial" pitchFamily="34" charset="0"/>
                <a:cs typeface="Arial" pitchFamily="34" charset="0"/>
              </a:rPr>
              <a:t>orientare</a:t>
            </a:r>
            <a:endParaRPr lang="en-US" sz="2800" dirty="0">
              <a:latin typeface="Arial" pitchFamily="34" charset="0"/>
              <a:cs typeface="Arial" pitchFamily="34" charset="0"/>
            </a:endParaRPr>
          </a:p>
          <a:p>
            <a:pPr algn="just">
              <a:lnSpc>
                <a:spcPct val="90000"/>
              </a:lnSpc>
              <a:buFont typeface="Wingdings" pitchFamily="2" charset="2"/>
              <a:buNone/>
            </a:pPr>
            <a:endParaRPr lang="ro-RO" sz="2800" dirty="0" smtClean="0">
              <a:latin typeface="Arial" pitchFamily="34" charset="0"/>
              <a:cs typeface="Arial" pitchFamily="34" charset="0"/>
            </a:endParaRPr>
          </a:p>
          <a:p>
            <a:pPr algn="just">
              <a:lnSpc>
                <a:spcPct val="90000"/>
              </a:lnSpc>
              <a:buFont typeface="Wingdings" pitchFamily="2" charset="2"/>
              <a:buNone/>
            </a:pPr>
            <a:r>
              <a:rPr lang="en-US" sz="2800" dirty="0" smtClean="0">
                <a:latin typeface="Arial" pitchFamily="34" charset="0"/>
                <a:cs typeface="Arial" pitchFamily="34" charset="0"/>
              </a:rPr>
              <a:t>METODE </a:t>
            </a:r>
            <a:r>
              <a:rPr lang="en-US" sz="2800" dirty="0">
                <a:latin typeface="Arial" pitchFamily="34" charset="0"/>
                <a:cs typeface="Arial" pitchFamily="34" charset="0"/>
              </a:rPr>
              <a:t>DE </a:t>
            </a:r>
            <a:r>
              <a:rPr lang="en-US" sz="2800" dirty="0" smtClean="0">
                <a:latin typeface="Arial" pitchFamily="34" charset="0"/>
                <a:cs typeface="Arial" pitchFamily="34" charset="0"/>
              </a:rPr>
              <a:t>POZI</a:t>
            </a:r>
            <a:r>
              <a:rPr lang="ro-RO" sz="2800" dirty="0" smtClean="0">
                <a:latin typeface="Arial" pitchFamily="34" charset="0"/>
                <a:cs typeface="Arial" pitchFamily="34" charset="0"/>
              </a:rPr>
              <a:t>ŢI</a:t>
            </a:r>
            <a:r>
              <a:rPr lang="en-US" sz="2800" dirty="0" smtClean="0">
                <a:latin typeface="Arial" pitchFamily="34" charset="0"/>
                <a:cs typeface="Arial" pitchFamily="34" charset="0"/>
              </a:rPr>
              <a:t>ONARE</a:t>
            </a:r>
            <a:r>
              <a:rPr lang="ro-RO" sz="2800" dirty="0" smtClean="0">
                <a:latin typeface="Arial" pitchFamily="34" charset="0"/>
                <a:cs typeface="Arial" pitchFamily="34" charset="0"/>
              </a:rPr>
              <a:t>:</a:t>
            </a:r>
            <a:endParaRPr lang="en-US" sz="2800" dirty="0">
              <a:latin typeface="Arial" pitchFamily="34" charset="0"/>
              <a:cs typeface="Arial" pitchFamily="34" charset="0"/>
            </a:endParaRPr>
          </a:p>
          <a:p>
            <a:pPr algn="just">
              <a:lnSpc>
                <a:spcPct val="90000"/>
              </a:lnSpc>
              <a:buFont typeface="Wingdings" pitchFamily="2" charset="2"/>
              <a:buNone/>
            </a:pPr>
            <a:r>
              <a:rPr lang="en-US" sz="2800" dirty="0">
                <a:latin typeface="Arial" pitchFamily="34" charset="0"/>
                <a:cs typeface="Arial" pitchFamily="34" charset="0"/>
              </a:rPr>
              <a:t>●</a:t>
            </a:r>
            <a:r>
              <a:rPr lang="en-US" sz="2800" dirty="0" err="1">
                <a:latin typeface="Arial" pitchFamily="34" charset="0"/>
                <a:cs typeface="Arial" pitchFamily="34" charset="0"/>
              </a:rPr>
              <a:t>imprecis</a:t>
            </a:r>
            <a:r>
              <a:rPr lang="en-US" sz="2800" dirty="0">
                <a:latin typeface="Arial" pitchFamily="34" charset="0"/>
                <a:cs typeface="Arial" pitchFamily="34" charset="0"/>
              </a:rPr>
              <a:t>, cu </a:t>
            </a:r>
            <a:r>
              <a:rPr lang="en-US" sz="2800" dirty="0" err="1">
                <a:latin typeface="Arial" pitchFamily="34" charset="0"/>
                <a:cs typeface="Arial" pitchFamily="34" charset="0"/>
              </a:rPr>
              <a:t>ajutorul</a:t>
            </a:r>
            <a:r>
              <a:rPr lang="en-US" sz="2800" dirty="0">
                <a:latin typeface="Arial" pitchFamily="34" charset="0"/>
                <a:cs typeface="Arial" pitchFamily="34" charset="0"/>
              </a:rPr>
              <a:t> mouse-</a:t>
            </a:r>
            <a:r>
              <a:rPr lang="en-US" sz="2800" dirty="0" err="1">
                <a:latin typeface="Arial" pitchFamily="34" charset="0"/>
                <a:cs typeface="Arial" pitchFamily="34" charset="0"/>
              </a:rPr>
              <a:t>ului</a:t>
            </a:r>
            <a:endParaRPr lang="en-US" sz="2800" dirty="0">
              <a:latin typeface="Arial" pitchFamily="34" charset="0"/>
              <a:cs typeface="Arial" pitchFamily="34" charset="0"/>
            </a:endParaRPr>
          </a:p>
          <a:p>
            <a:pPr algn="just">
              <a:lnSpc>
                <a:spcPct val="90000"/>
              </a:lnSpc>
              <a:buFont typeface="Wingdings" pitchFamily="2" charset="2"/>
              <a:buNone/>
            </a:pPr>
            <a:r>
              <a:rPr lang="en-US" sz="2800" dirty="0">
                <a:latin typeface="Arial" pitchFamily="34" charset="0"/>
                <a:cs typeface="Arial" pitchFamily="34" charset="0"/>
              </a:rPr>
              <a:t>●</a:t>
            </a:r>
            <a:r>
              <a:rPr lang="en-US" sz="2800" dirty="0" err="1">
                <a:latin typeface="Arial" pitchFamily="34" charset="0"/>
                <a:cs typeface="Arial" pitchFamily="34" charset="0"/>
              </a:rPr>
              <a:t>precis</a:t>
            </a:r>
            <a:r>
              <a:rPr lang="en-US" sz="2800" dirty="0">
                <a:latin typeface="Arial" pitchFamily="34" charset="0"/>
                <a:cs typeface="Arial" pitchFamily="34" charset="0"/>
              </a:rPr>
              <a:t>, </a:t>
            </a:r>
            <a:r>
              <a:rPr lang="en-US" sz="2800" dirty="0" smtClean="0">
                <a:latin typeface="Arial" pitchFamily="34" charset="0"/>
                <a:cs typeface="Arial" pitchFamily="34" charset="0"/>
              </a:rPr>
              <a:t>fix</a:t>
            </a:r>
            <a:r>
              <a:rPr lang="ro-RO" sz="2800" dirty="0" smtClean="0">
                <a:latin typeface="Arial" pitchFamily="34" charset="0"/>
                <a:cs typeface="Arial" pitchFamily="34" charset="0"/>
              </a:rPr>
              <a:t>â</a:t>
            </a:r>
            <a:r>
              <a:rPr lang="en-US" sz="2800" dirty="0" err="1" smtClean="0">
                <a:latin typeface="Arial" pitchFamily="34" charset="0"/>
                <a:cs typeface="Arial" pitchFamily="34" charset="0"/>
              </a:rPr>
              <a:t>nd</a:t>
            </a:r>
            <a:r>
              <a:rPr lang="en-US" sz="2800" dirty="0" smtClean="0">
                <a:latin typeface="Arial" pitchFamily="34" charset="0"/>
                <a:cs typeface="Arial" pitchFamily="34" charset="0"/>
              </a:rPr>
              <a:t> </a:t>
            </a:r>
            <a:r>
              <a:rPr lang="en-US" sz="2800" dirty="0" err="1">
                <a:latin typeface="Arial" pitchFamily="34" charset="0"/>
                <a:cs typeface="Arial" pitchFamily="34" charset="0"/>
              </a:rPr>
              <a:t>coordonatele</a:t>
            </a:r>
            <a:r>
              <a:rPr lang="en-US" sz="2800" dirty="0">
                <a:latin typeface="Arial" pitchFamily="34" charset="0"/>
                <a:cs typeface="Arial" pitchFamily="34" charset="0"/>
              </a:rPr>
              <a:t> </a:t>
            </a:r>
            <a:r>
              <a:rPr lang="en-US" sz="2800" dirty="0" err="1">
                <a:latin typeface="Arial" pitchFamily="34" charset="0"/>
                <a:cs typeface="Arial" pitchFamily="34" charset="0"/>
              </a:rPr>
              <a:t>pentru</a:t>
            </a:r>
            <a:r>
              <a:rPr lang="en-US" sz="2800" dirty="0">
                <a:latin typeface="Arial" pitchFamily="34" charset="0"/>
                <a:cs typeface="Arial" pitchFamily="34" charset="0"/>
              </a:rPr>
              <a:t> </a:t>
            </a:r>
            <a:r>
              <a:rPr lang="en-US" sz="2800" dirty="0" err="1">
                <a:latin typeface="Arial" pitchFamily="34" charset="0"/>
                <a:cs typeface="Arial" pitchFamily="34" charset="0"/>
              </a:rPr>
              <a:t>x,y,z</a:t>
            </a:r>
            <a:r>
              <a:rPr lang="en-US" sz="2800" dirty="0">
                <a:latin typeface="Arial" pitchFamily="34" charset="0"/>
                <a:cs typeface="Arial" pitchFamily="34" charset="0"/>
              </a:rPr>
              <a:t> </a:t>
            </a:r>
            <a:r>
              <a:rPr lang="en-US" sz="2800" dirty="0" err="1">
                <a:latin typeface="Arial" pitchFamily="34" charset="0"/>
                <a:cs typeface="Arial" pitchFamily="34" charset="0"/>
              </a:rPr>
              <a:t>sau</a:t>
            </a:r>
            <a:r>
              <a:rPr lang="en-US" sz="2800" dirty="0">
                <a:latin typeface="Arial" pitchFamily="34" charset="0"/>
                <a:cs typeface="Arial" pitchFamily="34" charset="0"/>
              </a:rPr>
              <a:t> cu </a:t>
            </a:r>
            <a:r>
              <a:rPr lang="en-US" sz="2800" dirty="0" err="1">
                <a:latin typeface="Arial" pitchFamily="34" charset="0"/>
                <a:cs typeface="Arial" pitchFamily="34" charset="0"/>
              </a:rPr>
              <a:t>ajutorul</a:t>
            </a:r>
            <a:r>
              <a:rPr lang="en-US" sz="2800" dirty="0">
                <a:latin typeface="Arial" pitchFamily="34" charset="0"/>
                <a:cs typeface="Arial" pitchFamily="34" charset="0"/>
              </a:rPr>
              <a:t> </a:t>
            </a:r>
            <a:r>
              <a:rPr lang="en-US" sz="2800" dirty="0" err="1">
                <a:latin typeface="Arial" pitchFamily="34" charset="0"/>
                <a:cs typeface="Arial" pitchFamily="34" charset="0"/>
              </a:rPr>
              <a:t>procedurii</a:t>
            </a:r>
            <a:r>
              <a:rPr lang="en-US" sz="2800" dirty="0">
                <a:latin typeface="Arial" pitchFamily="34" charset="0"/>
                <a:cs typeface="Arial" pitchFamily="34" charset="0"/>
              </a:rPr>
              <a:t> </a:t>
            </a:r>
            <a:r>
              <a:rPr lang="en-US" sz="2800" dirty="0" err="1">
                <a:latin typeface="Arial" pitchFamily="34" charset="0"/>
                <a:cs typeface="Arial" pitchFamily="34" charset="0"/>
              </a:rPr>
              <a:t>specifice</a:t>
            </a:r>
            <a:r>
              <a:rPr lang="en-US" sz="2800" dirty="0">
                <a:latin typeface="Arial" pitchFamily="34" charset="0"/>
                <a:cs typeface="Arial" pitchFamily="34" charset="0"/>
              </a:rPr>
              <a:t> </a:t>
            </a:r>
            <a:r>
              <a:rPr lang="en-US" sz="2800" dirty="0" err="1">
                <a:latin typeface="Arial" pitchFamily="34" charset="0"/>
                <a:cs typeface="Arial" pitchFamily="34" charset="0"/>
              </a:rPr>
              <a:t>obiectului</a:t>
            </a:r>
            <a:endParaRPr lang="en-US" sz="2800" dirty="0">
              <a:latin typeface="Arial" pitchFamily="34" charset="0"/>
              <a:cs typeface="Arial" pitchFamily="34" charset="0"/>
            </a:endParaRPr>
          </a:p>
          <a:p>
            <a:pPr algn="just">
              <a:lnSpc>
                <a:spcPct val="90000"/>
              </a:lnSpc>
              <a:buFont typeface="Wingdings" pitchFamily="2" charset="2"/>
              <a:buNone/>
            </a:pPr>
            <a:r>
              <a:rPr lang="en-US" sz="2800" dirty="0">
                <a:latin typeface="Arial" pitchFamily="34" charset="0"/>
                <a:cs typeface="Arial" pitchFamily="34" charset="0"/>
              </a:rPr>
              <a:t>OBS: </a:t>
            </a:r>
            <a:r>
              <a:rPr lang="en-US" sz="2800" dirty="0" err="1">
                <a:latin typeface="Arial" pitchFamily="34" charset="0"/>
                <a:cs typeface="Arial" pitchFamily="34" charset="0"/>
              </a:rPr>
              <a:t>Procedura</a:t>
            </a:r>
            <a:r>
              <a:rPr lang="en-US" sz="2800" dirty="0">
                <a:latin typeface="Arial" pitchFamily="34" charset="0"/>
                <a:cs typeface="Arial" pitchFamily="34" charset="0"/>
              </a:rPr>
              <a:t> nu </a:t>
            </a:r>
            <a:r>
              <a:rPr lang="en-US" sz="2800" dirty="0" err="1">
                <a:latin typeface="Arial" pitchFamily="34" charset="0"/>
                <a:cs typeface="Arial" pitchFamily="34" charset="0"/>
              </a:rPr>
              <a:t>intervine</a:t>
            </a:r>
            <a:r>
              <a:rPr lang="en-US" sz="2800" dirty="0">
                <a:latin typeface="Arial" pitchFamily="34" charset="0"/>
                <a:cs typeface="Arial" pitchFamily="34" charset="0"/>
              </a:rPr>
              <a:t> </a:t>
            </a:r>
            <a:r>
              <a:rPr lang="ro-RO" sz="2800" dirty="0" smtClean="0">
                <a:latin typeface="Arial" pitchFamily="34" charset="0"/>
                <a:cs typeface="Arial" pitchFamily="34" charset="0"/>
              </a:rPr>
              <a:t>î</a:t>
            </a:r>
            <a:r>
              <a:rPr lang="en-US" sz="2800" dirty="0" smtClean="0">
                <a:latin typeface="Arial" pitchFamily="34" charset="0"/>
                <a:cs typeface="Arial" pitchFamily="34" charset="0"/>
              </a:rPr>
              <a:t>n </a:t>
            </a:r>
            <a:r>
              <a:rPr lang="en-US" sz="2800" dirty="0" err="1">
                <a:latin typeface="Arial" pitchFamily="34" charset="0"/>
                <a:cs typeface="Arial" pitchFamily="34" charset="0"/>
              </a:rPr>
              <a:t>timpul</a:t>
            </a:r>
            <a:r>
              <a:rPr lang="en-US" sz="2800" dirty="0">
                <a:latin typeface="Arial" pitchFamily="34" charset="0"/>
                <a:cs typeface="Arial" pitchFamily="34" charset="0"/>
              </a:rPr>
              <a:t> </a:t>
            </a:r>
            <a:r>
              <a:rPr lang="en-US" sz="2800" dirty="0" err="1" smtClean="0">
                <a:latin typeface="Arial" pitchFamily="34" charset="0"/>
                <a:cs typeface="Arial" pitchFamily="34" charset="0"/>
              </a:rPr>
              <a:t>execu</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iei</a:t>
            </a:r>
            <a:r>
              <a:rPr lang="en-US" sz="2800" dirty="0" smtClean="0">
                <a:latin typeface="Arial" pitchFamily="34" charset="0"/>
                <a:cs typeface="Arial" pitchFamily="34" charset="0"/>
              </a:rPr>
              <a:t> anima</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iei</a:t>
            </a:r>
            <a:r>
              <a:rPr lang="en-US" sz="2800" dirty="0">
                <a:latin typeface="Arial" pitchFamily="34" charset="0"/>
                <a:cs typeface="Arial" pitchFamily="34" charset="0"/>
              </a:rPr>
              <a:t>, </a:t>
            </a:r>
            <a:r>
              <a:rPr lang="en-US" sz="2800" dirty="0" err="1" smtClean="0">
                <a:latin typeface="Arial" pitchFamily="34" charset="0"/>
                <a:cs typeface="Arial" pitchFamily="34" charset="0"/>
              </a:rPr>
              <a:t>utiliz</a:t>
            </a:r>
            <a:r>
              <a:rPr lang="ro-RO" sz="2800" dirty="0" smtClean="0">
                <a:latin typeface="Arial" pitchFamily="34" charset="0"/>
                <a:cs typeface="Arial" pitchFamily="34" charset="0"/>
              </a:rPr>
              <a:t>â</a:t>
            </a:r>
            <a:r>
              <a:rPr lang="en-US" sz="2800" dirty="0" err="1" smtClean="0">
                <a:latin typeface="Arial" pitchFamily="34" charset="0"/>
                <a:cs typeface="Arial" pitchFamily="34" charset="0"/>
              </a:rPr>
              <a:t>ndu</a:t>
            </a:r>
            <a:r>
              <a:rPr lang="en-US" sz="2800" dirty="0" smtClean="0">
                <a:latin typeface="Arial" pitchFamily="34" charset="0"/>
                <a:cs typeface="Arial" pitchFamily="34" charset="0"/>
              </a:rPr>
              <a:t>-se </a:t>
            </a:r>
            <a:r>
              <a:rPr lang="en-US" sz="2800" dirty="0" err="1">
                <a:latin typeface="Arial" pitchFamily="34" charset="0"/>
                <a:cs typeface="Arial" pitchFamily="34" charset="0"/>
              </a:rPr>
              <a:t>doar</a:t>
            </a:r>
            <a:r>
              <a:rPr lang="en-US" sz="2800" dirty="0">
                <a:latin typeface="Arial" pitchFamily="34" charset="0"/>
                <a:cs typeface="Arial" pitchFamily="34" charset="0"/>
              </a:rPr>
              <a:t> </a:t>
            </a:r>
            <a:r>
              <a:rPr lang="en-US" sz="2800" dirty="0" err="1">
                <a:latin typeface="Arial" pitchFamily="34" charset="0"/>
                <a:cs typeface="Arial" pitchFamily="34" charset="0"/>
              </a:rPr>
              <a:t>pentru</a:t>
            </a:r>
            <a:r>
              <a:rPr lang="en-US" sz="2800" dirty="0">
                <a:latin typeface="Arial" pitchFamily="34" charset="0"/>
                <a:cs typeface="Arial" pitchFamily="34" charset="0"/>
              </a:rPr>
              <a:t> </a:t>
            </a:r>
            <a:r>
              <a:rPr lang="en-US" sz="2800" dirty="0" err="1" smtClean="0">
                <a:latin typeface="Arial" pitchFamily="34" charset="0"/>
                <a:cs typeface="Arial" pitchFamily="34" charset="0"/>
              </a:rPr>
              <a:t>pozi</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ia</a:t>
            </a:r>
            <a:r>
              <a:rPr lang="en-US" sz="2800" dirty="0" smtClean="0">
                <a:latin typeface="Arial" pitchFamily="34" charset="0"/>
                <a:cs typeface="Arial" pitchFamily="34" charset="0"/>
              </a:rPr>
              <a:t> </a:t>
            </a:r>
            <a:r>
              <a:rPr lang="ro-RO" sz="2800" dirty="0" smtClean="0">
                <a:latin typeface="Arial" pitchFamily="34" charset="0"/>
                <a:cs typeface="Arial" pitchFamily="34" charset="0"/>
              </a:rPr>
              <a:t>î</a:t>
            </a:r>
            <a:r>
              <a:rPr lang="en-US" sz="2800" dirty="0" smtClean="0">
                <a:latin typeface="Arial" pitchFamily="34" charset="0"/>
                <a:cs typeface="Arial" pitchFamily="34" charset="0"/>
              </a:rPr>
              <a:t>n </a:t>
            </a:r>
            <a:r>
              <a:rPr lang="en-US" sz="2800" dirty="0" err="1" smtClean="0">
                <a:latin typeface="Arial" pitchFamily="34" charset="0"/>
                <a:cs typeface="Arial" pitchFamily="34" charset="0"/>
              </a:rPr>
              <a:t>scen</a:t>
            </a:r>
            <a:r>
              <a:rPr lang="ro-RO" sz="2800" dirty="0" smtClean="0">
                <a:latin typeface="Arial" pitchFamily="34" charset="0"/>
                <a:cs typeface="Arial" pitchFamily="34" charset="0"/>
              </a:rPr>
              <a:t>ă</a:t>
            </a:r>
            <a:r>
              <a:rPr lang="en-US" sz="2800" dirty="0" smtClean="0">
                <a:latin typeface="Arial" pitchFamily="34" charset="0"/>
                <a:cs typeface="Arial" pitchFamily="34" charset="0"/>
              </a:rPr>
              <a:t>.</a:t>
            </a:r>
            <a:endParaRPr lang="en-US" sz="2800" dirty="0">
              <a:latin typeface="Arial" pitchFamily="34" charset="0"/>
              <a:cs typeface="Arial" pitchFamily="34" charset="0"/>
            </a:endParaRPr>
          </a:p>
        </p:txBody>
      </p:sp>
      <p:sp>
        <p:nvSpPr>
          <p:cNvPr id="4"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1412776"/>
            <a:ext cx="7344816" cy="4524315"/>
          </a:xfrm>
          <a:prstGeom prst="rect">
            <a:avLst/>
          </a:prstGeom>
        </p:spPr>
        <p:txBody>
          <a:bodyPr wrap="square">
            <a:spAutoFit/>
          </a:bodyPr>
          <a:lstStyle/>
          <a:p>
            <a:pPr indent="354013" algn="just">
              <a:tabLst>
                <a:tab pos="354013" algn="l"/>
              </a:tabLst>
            </a:pPr>
            <a:r>
              <a:rPr lang="ro-RO" b="1" dirty="0" smtClean="0">
                <a:latin typeface="Arial" pitchFamily="34" charset="0"/>
                <a:cs typeface="Arial" pitchFamily="34" charset="0"/>
              </a:rPr>
              <a:t>Java</a:t>
            </a:r>
            <a:r>
              <a:rPr lang="ro-RO" dirty="0" smtClean="0">
                <a:latin typeface="Arial" pitchFamily="34" charset="0"/>
                <a:cs typeface="Arial" pitchFamily="34" charset="0"/>
              </a:rPr>
              <a:t> este un limbaj de programare orientat-obiect, puternic tipizat, conceput de către James Gosling la Sun Microsystems (acum filială Oracle) la începutul anilor ʼ90, fiind lansat în 1995. Cele mai multe aplicaţii distribuite sunt scrise în Java, iar noile evoluţii tehnologice permit utilizarea sa şi pe dispozitive mobile gen telefon, agendă electronică, palmtop etc. Acesta este utilizat in prezent cu succes si pentru programarea aplicatiilor destinate intranet-urilor.</a:t>
            </a:r>
            <a:r>
              <a:rPr lang="en-US" dirty="0" smtClean="0">
                <a:latin typeface="Arial" pitchFamily="34" charset="0"/>
                <a:cs typeface="Arial" pitchFamily="34" charset="0"/>
              </a:rPr>
              <a:t> </a:t>
            </a:r>
            <a:r>
              <a:rPr lang="ro-RO" dirty="0" smtClean="0">
                <a:latin typeface="Arial" pitchFamily="34" charset="0"/>
                <a:cs typeface="Arial" pitchFamily="34" charset="0"/>
              </a:rPr>
              <a:t>	</a:t>
            </a:r>
            <a:endParaRPr lang="en-US" dirty="0" smtClean="0">
              <a:latin typeface="Arial" pitchFamily="34" charset="0"/>
              <a:cs typeface="Arial" pitchFamily="34" charset="0"/>
            </a:endParaRPr>
          </a:p>
          <a:p>
            <a:pPr algn="just">
              <a:buNone/>
            </a:pPr>
            <a:r>
              <a:rPr lang="ro-RO" dirty="0" smtClean="0">
                <a:latin typeface="Arial" pitchFamily="34" charset="0"/>
                <a:cs typeface="Arial" pitchFamily="34" charset="0"/>
              </a:rPr>
              <a:t>	</a:t>
            </a:r>
          </a:p>
          <a:p>
            <a:pPr algn="just">
              <a:tabLst>
                <a:tab pos="354013" algn="l"/>
              </a:tabLst>
            </a:pPr>
            <a:r>
              <a:rPr lang="ro-RO" dirty="0" smtClean="0">
                <a:latin typeface="Arial" pitchFamily="34" charset="0"/>
                <a:cs typeface="Arial" pitchFamily="34" charset="0"/>
              </a:rPr>
              <a:t>	</a:t>
            </a:r>
            <a:r>
              <a:rPr lang="it-IT" dirty="0" smtClean="0">
                <a:latin typeface="Arial" pitchFamily="34" charset="0"/>
                <a:cs typeface="Arial" pitchFamily="34" charset="0"/>
              </a:rPr>
              <a:t>Alice 3 </a:t>
            </a:r>
            <a:r>
              <a:rPr lang="ro-RO" dirty="0" smtClean="0">
                <a:latin typeface="Arial" pitchFamily="34" charset="0"/>
                <a:cs typeface="Arial" pitchFamily="34" charset="0"/>
              </a:rPr>
              <a:t>ş</a:t>
            </a:r>
            <a:r>
              <a:rPr lang="it-IT" dirty="0" smtClean="0">
                <a:latin typeface="Arial" pitchFamily="34" charset="0"/>
                <a:cs typeface="Arial" pitchFamily="34" charset="0"/>
              </a:rPr>
              <a:t>i Greenfoot ajut</a:t>
            </a:r>
            <a:r>
              <a:rPr lang="ro-RO" dirty="0" smtClean="0">
                <a:latin typeface="Arial" pitchFamily="34" charset="0"/>
                <a:cs typeface="Arial" pitchFamily="34" charset="0"/>
              </a:rPr>
              <a:t>ă</a:t>
            </a:r>
            <a:r>
              <a:rPr lang="it-IT" dirty="0" smtClean="0">
                <a:latin typeface="Arial" pitchFamily="34" charset="0"/>
                <a:cs typeface="Arial" pitchFamily="34" charset="0"/>
              </a:rPr>
              <a:t> utilizatorii s</a:t>
            </a:r>
            <a:r>
              <a:rPr lang="ro-RO" dirty="0" smtClean="0">
                <a:latin typeface="Arial" pitchFamily="34" charset="0"/>
                <a:cs typeface="Arial" pitchFamily="34" charset="0"/>
              </a:rPr>
              <a:t>ă î</a:t>
            </a:r>
            <a:r>
              <a:rPr lang="it-IT" dirty="0" smtClean="0">
                <a:latin typeface="Arial" pitchFamily="34" charset="0"/>
                <a:cs typeface="Arial" pitchFamily="34" charset="0"/>
              </a:rPr>
              <a:t>nve’e </a:t>
            </a:r>
            <a:r>
              <a:rPr lang="ro-RO" dirty="0" smtClean="0">
                <a:latin typeface="Arial" pitchFamily="34" charset="0"/>
                <a:cs typeface="Arial" pitchFamily="34" charset="0"/>
              </a:rPr>
              <a:t> </a:t>
            </a:r>
            <a:r>
              <a:rPr lang="ro-RO" dirty="0" smtClean="0">
                <a:latin typeface="Arial" pitchFamily="34" charset="0"/>
                <a:cs typeface="Arial" pitchFamily="34" charset="0"/>
              </a:rPr>
              <a:t>p</a:t>
            </a:r>
            <a:r>
              <a:rPr lang="it-IT" dirty="0" smtClean="0">
                <a:latin typeface="Arial" pitchFamily="34" charset="0"/>
                <a:cs typeface="Arial" pitchFamily="34" charset="0"/>
              </a:rPr>
              <a:t>rogramarea </a:t>
            </a:r>
            <a:r>
              <a:rPr lang="ro-RO" dirty="0" smtClean="0">
                <a:latin typeface="Arial" pitchFamily="34" charset="0"/>
                <a:cs typeface="Arial" pitchFamily="34" charset="0"/>
              </a:rPr>
              <a:t>î</a:t>
            </a:r>
            <a:r>
              <a:rPr lang="it-IT" dirty="0" smtClean="0">
                <a:latin typeface="Arial" pitchFamily="34" charset="0"/>
                <a:cs typeface="Arial" pitchFamily="34" charset="0"/>
              </a:rPr>
              <a:t>n Java </a:t>
            </a:r>
            <a:r>
              <a:rPr lang="ro-RO" dirty="0" smtClean="0">
                <a:latin typeface="Arial" pitchFamily="34" charset="0"/>
                <a:cs typeface="Arial" pitchFamily="34" charset="0"/>
              </a:rPr>
              <a:t>ş</a:t>
            </a:r>
            <a:r>
              <a:rPr lang="it-IT" dirty="0" smtClean="0">
                <a:latin typeface="Arial" pitchFamily="34" charset="0"/>
                <a:cs typeface="Arial" pitchFamily="34" charset="0"/>
              </a:rPr>
              <a:t>i pot fi folosite</a:t>
            </a:r>
            <a:r>
              <a:rPr lang="ro-RO" dirty="0" smtClean="0">
                <a:latin typeface="Arial" pitchFamily="34" charset="0"/>
                <a:cs typeface="Arial" pitchFamily="34" charset="0"/>
              </a:rPr>
              <a:t> </a:t>
            </a:r>
            <a:r>
              <a:rPr lang="it-IT" dirty="0" smtClean="0">
                <a:latin typeface="Arial" pitchFamily="34" charset="0"/>
                <a:cs typeface="Arial" pitchFamily="34" charset="0"/>
              </a:rPr>
              <a:t>cu succes </a:t>
            </a:r>
            <a:r>
              <a:rPr lang="ro-RO" dirty="0" smtClean="0">
                <a:latin typeface="Arial" pitchFamily="34" charset="0"/>
                <a:cs typeface="Arial" pitchFamily="34" charset="0"/>
              </a:rPr>
              <a:t>ş</a:t>
            </a:r>
            <a:r>
              <a:rPr lang="it-IT" dirty="0" smtClean="0">
                <a:latin typeface="Arial" pitchFamily="34" charset="0"/>
                <a:cs typeface="Arial" pitchFamily="34" charset="0"/>
              </a:rPr>
              <a:t>i f</a:t>
            </a:r>
            <a:r>
              <a:rPr lang="ro-RO" dirty="0" smtClean="0">
                <a:latin typeface="Arial" pitchFamily="34" charset="0"/>
                <a:cs typeface="Arial" pitchFamily="34" charset="0"/>
              </a:rPr>
              <a:t>ă</a:t>
            </a:r>
            <a:r>
              <a:rPr lang="it-IT" dirty="0" smtClean="0">
                <a:latin typeface="Arial" pitchFamily="34" charset="0"/>
                <a:cs typeface="Arial" pitchFamily="34" charset="0"/>
              </a:rPr>
              <a:t>r</a:t>
            </a:r>
            <a:r>
              <a:rPr lang="ro-RO" dirty="0" smtClean="0">
                <a:latin typeface="Arial" pitchFamily="34" charset="0"/>
                <a:cs typeface="Arial" pitchFamily="34" charset="0"/>
              </a:rPr>
              <a:t>ă</a:t>
            </a:r>
            <a:r>
              <a:rPr lang="it-IT" dirty="0" smtClean="0">
                <a:latin typeface="Arial" pitchFamily="34" charset="0"/>
                <a:cs typeface="Arial" pitchFamily="34" charset="0"/>
              </a:rPr>
              <a:t> dificultate deosebit</a:t>
            </a:r>
            <a:r>
              <a:rPr lang="ro-RO" dirty="0" smtClean="0">
                <a:latin typeface="Arial" pitchFamily="34" charset="0"/>
                <a:cs typeface="Arial" pitchFamily="34" charset="0"/>
              </a:rPr>
              <a:t>ă</a:t>
            </a:r>
            <a:r>
              <a:rPr lang="it-IT" dirty="0" smtClean="0">
                <a:latin typeface="Arial" pitchFamily="34" charset="0"/>
                <a:cs typeface="Arial" pitchFamily="34" charset="0"/>
              </a:rPr>
              <a:t> </a:t>
            </a:r>
            <a:r>
              <a:rPr lang="ro-RO" dirty="0" smtClean="0">
                <a:latin typeface="Arial" pitchFamily="34" charset="0"/>
                <a:cs typeface="Arial" pitchFamily="34" charset="0"/>
              </a:rPr>
              <a:t>î</a:t>
            </a:r>
            <a:r>
              <a:rPr lang="it-IT" dirty="0" smtClean="0">
                <a:latin typeface="Arial" pitchFamily="34" charset="0"/>
                <a:cs typeface="Arial" pitchFamily="34" charset="0"/>
              </a:rPr>
              <a:t>n</a:t>
            </a:r>
            <a:r>
              <a:rPr lang="ro-RO" dirty="0" smtClean="0">
                <a:latin typeface="Arial" pitchFamily="34" charset="0"/>
                <a:cs typeface="Arial" pitchFamily="34" charset="0"/>
              </a:rPr>
              <a:t> î</a:t>
            </a:r>
            <a:r>
              <a:rPr lang="it-IT" dirty="0" smtClean="0">
                <a:latin typeface="Arial" pitchFamily="34" charset="0"/>
                <a:cs typeface="Arial" pitchFamily="34" charset="0"/>
              </a:rPr>
              <a:t>nv</a:t>
            </a:r>
            <a:r>
              <a:rPr lang="ro-RO" dirty="0" smtClean="0">
                <a:latin typeface="Arial" pitchFamily="34" charset="0"/>
                <a:cs typeface="Arial" pitchFamily="34" charset="0"/>
              </a:rPr>
              <a:t>ăţ</a:t>
            </a:r>
            <a:r>
              <a:rPr lang="it-IT" dirty="0" smtClean="0">
                <a:latin typeface="Arial" pitchFamily="34" charset="0"/>
                <a:cs typeface="Arial" pitchFamily="34" charset="0"/>
              </a:rPr>
              <a:t>area program</a:t>
            </a:r>
            <a:r>
              <a:rPr lang="ro-RO" dirty="0" smtClean="0">
                <a:latin typeface="Arial" pitchFamily="34" charset="0"/>
                <a:cs typeface="Arial" pitchFamily="34" charset="0"/>
              </a:rPr>
              <a:t>ă</a:t>
            </a:r>
            <a:r>
              <a:rPr lang="it-IT" dirty="0" smtClean="0">
                <a:latin typeface="Arial" pitchFamily="34" charset="0"/>
                <a:cs typeface="Arial" pitchFamily="34" charset="0"/>
              </a:rPr>
              <a:t>rii orientate pe obiecte.</a:t>
            </a:r>
            <a:endParaRPr lang="ro-RO" dirty="0" smtClean="0">
              <a:latin typeface="Arial" pitchFamily="34" charset="0"/>
              <a:cs typeface="Arial" pitchFamily="34" charset="0"/>
            </a:endParaRPr>
          </a:p>
          <a:p>
            <a:pPr algn="just">
              <a:tabLst>
                <a:tab pos="354013" algn="l"/>
              </a:tabLst>
            </a:pPr>
            <a:endParaRPr lang="ro-RO" dirty="0" smtClean="0">
              <a:latin typeface="Arial" pitchFamily="34" charset="0"/>
              <a:cs typeface="Arial" pitchFamily="34" charset="0"/>
            </a:endParaRPr>
          </a:p>
          <a:p>
            <a:pPr algn="just">
              <a:buNone/>
              <a:tabLst>
                <a:tab pos="354013" algn="l"/>
              </a:tabLst>
            </a:pPr>
            <a:r>
              <a:rPr lang="en-US" dirty="0" smtClean="0"/>
              <a:t>	</a:t>
            </a:r>
            <a:r>
              <a:rPr lang="en-US" dirty="0" smtClean="0">
                <a:latin typeface="Arial" pitchFamily="34" charset="0"/>
                <a:cs typeface="Arial" pitchFamily="34" charset="0"/>
              </a:rPr>
              <a:t>Alice </a:t>
            </a:r>
            <a:r>
              <a:rPr lang="en-US" dirty="0" smtClean="0">
                <a:latin typeface="Arial" pitchFamily="34" charset="0"/>
                <a:cs typeface="Arial" pitchFamily="34" charset="0"/>
              </a:rPr>
              <a:t>3 </a:t>
            </a:r>
            <a:r>
              <a:rPr lang="en-US" dirty="0" err="1" smtClean="0">
                <a:latin typeface="Arial" pitchFamily="34" charset="0"/>
                <a:cs typeface="Arial" pitchFamily="34" charset="0"/>
              </a:rPr>
              <a:t>este</a:t>
            </a:r>
            <a:r>
              <a:rPr lang="en-US" dirty="0" smtClean="0">
                <a:latin typeface="Arial" pitchFamily="34" charset="0"/>
                <a:cs typeface="Arial" pitchFamily="34" charset="0"/>
              </a:rPr>
              <a:t> </a:t>
            </a:r>
            <a:r>
              <a:rPr lang="en-US" dirty="0" err="1" smtClean="0">
                <a:latin typeface="Arial" pitchFamily="34" charset="0"/>
                <a:cs typeface="Arial" pitchFamily="34" charset="0"/>
              </a:rPr>
              <a:t>folosit</a:t>
            </a:r>
            <a:r>
              <a:rPr lang="ro-RO" dirty="0" smtClean="0">
                <a:latin typeface="Arial" pitchFamily="34" charset="0"/>
                <a:cs typeface="Arial" pitchFamily="34" charset="0"/>
              </a:rPr>
              <a:t> </a:t>
            </a:r>
            <a:r>
              <a:rPr lang="it-IT" dirty="0" smtClean="0">
                <a:latin typeface="Arial" pitchFamily="34" charset="0"/>
                <a:cs typeface="Arial" pitchFamily="34" charset="0"/>
              </a:rPr>
              <a:t>pentru a crea anima</a:t>
            </a:r>
            <a:r>
              <a:rPr lang="ro-RO" dirty="0" smtClean="0">
                <a:latin typeface="Arial" pitchFamily="34" charset="0"/>
                <a:cs typeface="Arial" pitchFamily="34" charset="0"/>
              </a:rPr>
              <a:t>ţ</a:t>
            </a:r>
            <a:r>
              <a:rPr lang="it-IT" dirty="0" smtClean="0">
                <a:latin typeface="Arial" pitchFamily="34" charset="0"/>
                <a:cs typeface="Arial" pitchFamily="34" charset="0"/>
              </a:rPr>
              <a:t>ii 3D cu obiecte care</a:t>
            </a:r>
            <a:r>
              <a:rPr lang="ro-RO" dirty="0" smtClean="0">
                <a:latin typeface="Arial" pitchFamily="34" charset="0"/>
                <a:cs typeface="Arial" pitchFamily="34" charset="0"/>
              </a:rPr>
              <a:t> </a:t>
            </a:r>
            <a:r>
              <a:rPr lang="en-US" dirty="0" smtClean="0">
                <a:latin typeface="Arial" pitchFamily="34" charset="0"/>
                <a:cs typeface="Arial" pitchFamily="34" charset="0"/>
              </a:rPr>
              <a:t>se mi</a:t>
            </a:r>
            <a:r>
              <a:rPr lang="es-ES" dirty="0" err="1" smtClean="0">
                <a:latin typeface="Arial" pitchFamily="34" charset="0"/>
                <a:cs typeface="Arial" pitchFamily="34" charset="0"/>
              </a:rPr>
              <a:t>șc</a:t>
            </a:r>
            <a:r>
              <a:rPr lang="ro-RO" dirty="0" smtClean="0">
                <a:latin typeface="Arial" pitchFamily="34" charset="0"/>
                <a:cs typeface="Arial" pitchFamily="34" charset="0"/>
              </a:rPr>
              <a:t>ă</a:t>
            </a:r>
            <a:r>
              <a:rPr lang="es-ES" dirty="0" smtClean="0">
                <a:latin typeface="Arial" pitchFamily="34" charset="0"/>
                <a:cs typeface="Arial" pitchFamily="34" charset="0"/>
              </a:rPr>
              <a:t> </a:t>
            </a:r>
            <a:r>
              <a:rPr lang="es-ES" dirty="0" err="1" smtClean="0">
                <a:latin typeface="Arial" pitchFamily="34" charset="0"/>
                <a:cs typeface="Arial" pitchFamily="34" charset="0"/>
              </a:rPr>
              <a:t>și</a:t>
            </a:r>
            <a:r>
              <a:rPr lang="es-ES" dirty="0" smtClean="0">
                <a:latin typeface="Arial" pitchFamily="34" charset="0"/>
                <a:cs typeface="Arial" pitchFamily="34" charset="0"/>
              </a:rPr>
              <a:t> </a:t>
            </a:r>
            <a:r>
              <a:rPr lang="es-ES" dirty="0" err="1" smtClean="0">
                <a:latin typeface="Arial" pitchFamily="34" charset="0"/>
                <a:cs typeface="Arial" pitchFamily="34" charset="0"/>
              </a:rPr>
              <a:t>ac</a:t>
            </a:r>
            <a:r>
              <a:rPr lang="ro-RO" dirty="0" smtClean="0">
                <a:latin typeface="Arial" pitchFamily="34" charset="0"/>
                <a:cs typeface="Arial" pitchFamily="34" charset="0"/>
              </a:rPr>
              <a:t>ţ</a:t>
            </a:r>
            <a:r>
              <a:rPr lang="es-ES" dirty="0" err="1" smtClean="0">
                <a:latin typeface="Arial" pitchFamily="34" charset="0"/>
                <a:cs typeface="Arial" pitchFamily="34" charset="0"/>
              </a:rPr>
              <a:t>ioneaz</a:t>
            </a:r>
            <a:r>
              <a:rPr lang="ro-RO" dirty="0" smtClean="0">
                <a:latin typeface="Arial" pitchFamily="34" charset="0"/>
                <a:cs typeface="Arial" pitchFamily="34" charset="0"/>
              </a:rPr>
              <a:t>ă</a:t>
            </a:r>
            <a:r>
              <a:rPr lang="es-ES" dirty="0" smtClean="0">
                <a:latin typeface="Arial" pitchFamily="34" charset="0"/>
                <a:cs typeface="Arial" pitchFamily="34" charset="0"/>
              </a:rPr>
              <a:t>. </a:t>
            </a:r>
            <a:endParaRPr lang="ro-RO" dirty="0" smtClean="0">
              <a:latin typeface="Arial" pitchFamily="34" charset="0"/>
              <a:cs typeface="Arial" pitchFamily="34" charset="0"/>
            </a:endParaRPr>
          </a:p>
          <a:p>
            <a:pPr algn="just">
              <a:tabLst>
                <a:tab pos="269875" algn="l"/>
              </a:tabLst>
            </a:pPr>
            <a:r>
              <a:rPr lang="ro-RO" dirty="0" smtClean="0">
                <a:latin typeface="Arial" pitchFamily="34" charset="0"/>
                <a:cs typeface="Arial" pitchFamily="34" charset="0"/>
              </a:rPr>
              <a:t>	</a:t>
            </a:r>
            <a:r>
              <a:rPr lang="es-ES" dirty="0" err="1" smtClean="0">
                <a:latin typeface="Arial" pitchFamily="34" charset="0"/>
                <a:cs typeface="Arial" pitchFamily="34" charset="0"/>
              </a:rPr>
              <a:t>Greenfoot</a:t>
            </a:r>
            <a:r>
              <a:rPr lang="es-ES" dirty="0" smtClean="0">
                <a:latin typeface="Arial" pitchFamily="34" charset="0"/>
                <a:cs typeface="Arial" pitchFamily="34" charset="0"/>
              </a:rPr>
              <a:t> este</a:t>
            </a:r>
            <a:r>
              <a:rPr lang="ro-RO" dirty="0" smtClean="0">
                <a:latin typeface="Arial" pitchFamily="34" charset="0"/>
                <a:cs typeface="Arial" pitchFamily="34" charset="0"/>
              </a:rPr>
              <a:t> </a:t>
            </a:r>
            <a:r>
              <a:rPr lang="en-US" dirty="0" err="1" smtClean="0">
                <a:latin typeface="Arial" pitchFamily="34" charset="0"/>
                <a:cs typeface="Arial" pitchFamily="34" charset="0"/>
              </a:rPr>
              <a:t>utilizat</a:t>
            </a:r>
            <a:r>
              <a:rPr lang="en-US" dirty="0" smtClean="0">
                <a:latin typeface="Arial" pitchFamily="34" charset="0"/>
                <a:cs typeface="Arial" pitchFamily="34" charset="0"/>
              </a:rPr>
              <a:t> </a:t>
            </a:r>
            <a:r>
              <a:rPr lang="en-US" dirty="0" err="1" smtClean="0">
                <a:latin typeface="Arial" pitchFamily="34" charset="0"/>
                <a:cs typeface="Arial" pitchFamily="34" charset="0"/>
              </a:rPr>
              <a:t>pentru</a:t>
            </a:r>
            <a:r>
              <a:rPr lang="en-US" dirty="0" smtClean="0">
                <a:latin typeface="Arial" pitchFamily="34" charset="0"/>
                <a:cs typeface="Arial" pitchFamily="34" charset="0"/>
              </a:rPr>
              <a:t> </a:t>
            </a:r>
            <a:r>
              <a:rPr lang="en-US" dirty="0" err="1" smtClean="0">
                <a:latin typeface="Arial" pitchFamily="34" charset="0"/>
                <a:cs typeface="Arial" pitchFamily="34" charset="0"/>
              </a:rPr>
              <a:t>crearea</a:t>
            </a:r>
            <a:r>
              <a:rPr lang="en-US" dirty="0" smtClean="0">
                <a:latin typeface="Arial" pitchFamily="34" charset="0"/>
                <a:cs typeface="Arial" pitchFamily="34" charset="0"/>
              </a:rPr>
              <a:t> de </a:t>
            </a:r>
            <a:r>
              <a:rPr lang="en-US" dirty="0" err="1" smtClean="0">
                <a:latin typeface="Arial" pitchFamily="34" charset="0"/>
                <a:cs typeface="Arial" pitchFamily="34" charset="0"/>
              </a:rPr>
              <a:t>jocuri</a:t>
            </a:r>
            <a:r>
              <a:rPr lang="en-US" dirty="0" smtClean="0">
                <a:latin typeface="Arial" pitchFamily="34" charset="0"/>
                <a:cs typeface="Arial" pitchFamily="34" charset="0"/>
              </a:rPr>
              <a:t> interactive,</a:t>
            </a:r>
            <a:r>
              <a:rPr lang="ro-RO" dirty="0" smtClean="0">
                <a:latin typeface="Arial" pitchFamily="34" charset="0"/>
                <a:cs typeface="Arial" pitchFamily="34" charset="0"/>
              </a:rPr>
              <a:t> </a:t>
            </a:r>
            <a:r>
              <a:rPr lang="en-US" dirty="0" smtClean="0">
                <a:latin typeface="Arial" pitchFamily="34" charset="0"/>
                <a:cs typeface="Arial" pitchFamily="34" charset="0"/>
              </a:rPr>
              <a:t>care </a:t>
            </a:r>
            <a:r>
              <a:rPr lang="en-US" dirty="0" err="1" smtClean="0">
                <a:latin typeface="Arial" pitchFamily="34" charset="0"/>
                <a:cs typeface="Arial" pitchFamily="34" charset="0"/>
              </a:rPr>
              <a:t>implic</a:t>
            </a:r>
            <a:r>
              <a:rPr lang="ro-RO" dirty="0" smtClean="0">
                <a:latin typeface="Arial" pitchFamily="34" charset="0"/>
                <a:cs typeface="Arial" pitchFamily="34" charset="0"/>
              </a:rPr>
              <a:t>ă </a:t>
            </a:r>
            <a:r>
              <a:rPr lang="it-IT" dirty="0" smtClean="0">
                <a:latin typeface="Arial" pitchFamily="34" charset="0"/>
                <a:cs typeface="Arial" pitchFamily="34" charset="0"/>
              </a:rPr>
              <a:t> interac</a:t>
            </a:r>
            <a:r>
              <a:rPr lang="ro-RO" dirty="0" smtClean="0">
                <a:latin typeface="Arial" pitchFamily="34" charset="0"/>
                <a:cs typeface="Arial" pitchFamily="34" charset="0"/>
              </a:rPr>
              <a:t>ţ</a:t>
            </a:r>
            <a:r>
              <a:rPr lang="it-IT" dirty="0" smtClean="0">
                <a:latin typeface="Arial" pitchFamily="34" charset="0"/>
                <a:cs typeface="Arial" pitchFamily="34" charset="0"/>
              </a:rPr>
              <a:t>iuni </a:t>
            </a:r>
            <a:r>
              <a:rPr lang="ro-RO" dirty="0" smtClean="0">
                <a:latin typeface="Arial" pitchFamily="34" charset="0"/>
                <a:cs typeface="Arial" pitchFamily="34" charset="0"/>
              </a:rPr>
              <a:t>u</a:t>
            </a:r>
            <a:r>
              <a:rPr lang="it-IT" dirty="0" smtClean="0">
                <a:latin typeface="Arial" pitchFamily="34" charset="0"/>
                <a:cs typeface="Arial" pitchFamily="34" charset="0"/>
              </a:rPr>
              <a:t>mane, decizii și</a:t>
            </a:r>
            <a:r>
              <a:rPr lang="ro-RO" dirty="0" smtClean="0">
                <a:latin typeface="Arial" pitchFamily="34" charset="0"/>
                <a:cs typeface="Arial" pitchFamily="34" charset="0"/>
              </a:rPr>
              <a:t> </a:t>
            </a:r>
            <a:r>
              <a:rPr lang="it-IT" dirty="0" smtClean="0">
                <a:latin typeface="Arial" pitchFamily="34" charset="0"/>
                <a:cs typeface="Arial" pitchFamily="34" charset="0"/>
              </a:rPr>
              <a:t>ac</a:t>
            </a:r>
            <a:r>
              <a:rPr lang="ro-RO" dirty="0" smtClean="0">
                <a:latin typeface="Arial" pitchFamily="34" charset="0"/>
                <a:cs typeface="Arial" pitchFamily="34" charset="0"/>
              </a:rPr>
              <a:t>ţ</a:t>
            </a:r>
            <a:r>
              <a:rPr lang="it-IT" dirty="0" smtClean="0">
                <a:latin typeface="Arial" pitchFamily="34" charset="0"/>
                <a:cs typeface="Arial" pitchFamily="34" charset="0"/>
              </a:rPr>
              <a:t>iuni, dar cu obiecte 2D. </a:t>
            </a:r>
            <a:endParaRPr lang="it-IT" dirty="0" smtClean="0">
              <a:latin typeface="Arial" pitchFamily="34" charset="0"/>
              <a:cs typeface="Arial" pitchFamily="34" charset="0"/>
            </a:endParaRPr>
          </a:p>
        </p:txBody>
      </p:sp>
      <p:sp>
        <p:nvSpPr>
          <p:cNvPr id="7"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ro-RO" sz="8000" dirty="0" smtClean="0"/>
              <a:t>Greenfoot</a:t>
            </a:r>
            <a:endParaRPr lang="ro-RO" sz="8000" dirty="0"/>
          </a:p>
        </p:txBody>
      </p:sp>
      <p:sp>
        <p:nvSpPr>
          <p:cNvPr id="3" name="Subtitle 2"/>
          <p:cNvSpPr>
            <a:spLocks noGrp="1"/>
          </p:cNvSpPr>
          <p:nvPr>
            <p:ph type="subTitle" idx="1"/>
          </p:nvPr>
        </p:nvSpPr>
        <p:spPr/>
        <p:txBody>
          <a:bodyPr/>
          <a:lstStyle/>
          <a:p>
            <a:r>
              <a:rPr lang="en-US" dirty="0" smtClean="0">
                <a:solidFill>
                  <a:schemeClr val="tx2"/>
                </a:solidFill>
              </a:rPr>
              <a:t>Un software </a:t>
            </a:r>
            <a:r>
              <a:rPr lang="en-US" dirty="0" err="1" smtClean="0">
                <a:solidFill>
                  <a:schemeClr val="tx2"/>
                </a:solidFill>
              </a:rPr>
              <a:t>educativ</a:t>
            </a:r>
            <a:r>
              <a:rPr lang="en-US" dirty="0" smtClean="0">
                <a:solidFill>
                  <a:schemeClr val="tx2"/>
                </a:solidFill>
              </a:rPr>
              <a:t> </a:t>
            </a:r>
            <a:r>
              <a:rPr lang="en-US" dirty="0" err="1" smtClean="0">
                <a:solidFill>
                  <a:schemeClr val="tx2"/>
                </a:solidFill>
              </a:rPr>
              <a:t>ce</a:t>
            </a:r>
            <a:r>
              <a:rPr lang="en-US" dirty="0" smtClean="0">
                <a:solidFill>
                  <a:schemeClr val="tx2"/>
                </a:solidFill>
              </a:rPr>
              <a:t> </a:t>
            </a:r>
            <a:r>
              <a:rPr lang="ro-RO" dirty="0" smtClean="0">
                <a:solidFill>
                  <a:schemeClr val="tx2"/>
                </a:solidFill>
              </a:rPr>
              <a:t>î</a:t>
            </a:r>
            <a:r>
              <a:rPr lang="en-US" dirty="0" err="1" smtClean="0">
                <a:solidFill>
                  <a:schemeClr val="tx2"/>
                </a:solidFill>
              </a:rPr>
              <a:t>nva</a:t>
            </a:r>
            <a:r>
              <a:rPr lang="ro-RO" dirty="0" smtClean="0">
                <a:solidFill>
                  <a:schemeClr val="tx2"/>
                </a:solidFill>
              </a:rPr>
              <a:t>ţă</a:t>
            </a:r>
            <a:r>
              <a:rPr lang="en-US" dirty="0" smtClean="0">
                <a:solidFill>
                  <a:schemeClr val="tx2"/>
                </a:solidFill>
              </a:rPr>
              <a:t> </a:t>
            </a:r>
          </a:p>
          <a:p>
            <a:r>
              <a:rPr lang="en-US" dirty="0" err="1" smtClean="0">
                <a:solidFill>
                  <a:schemeClr val="tx2"/>
                </a:solidFill>
              </a:rPr>
              <a:t>elevii</a:t>
            </a:r>
            <a:r>
              <a:rPr lang="en-US" dirty="0" smtClean="0">
                <a:solidFill>
                  <a:schemeClr val="tx2"/>
                </a:solidFill>
              </a:rPr>
              <a:t> </a:t>
            </a:r>
            <a:r>
              <a:rPr lang="en-US" dirty="0" err="1" smtClean="0">
                <a:solidFill>
                  <a:schemeClr val="tx2"/>
                </a:solidFill>
              </a:rPr>
              <a:t>programarea</a:t>
            </a:r>
            <a:r>
              <a:rPr lang="en-US" dirty="0" smtClean="0">
                <a:solidFill>
                  <a:schemeClr val="tx2"/>
                </a:solidFill>
              </a:rPr>
              <a:t> </a:t>
            </a:r>
            <a:r>
              <a:rPr lang="ro-RO" dirty="0" smtClean="0">
                <a:solidFill>
                  <a:schemeClr val="tx2"/>
                </a:solidFill>
              </a:rPr>
              <a:t>î</a:t>
            </a:r>
            <a:r>
              <a:rPr lang="en-US" dirty="0" err="1" smtClean="0">
                <a:solidFill>
                  <a:schemeClr val="tx2"/>
                </a:solidFill>
              </a:rPr>
              <a:t>ntr</a:t>
            </a:r>
            <a:r>
              <a:rPr lang="en-US" dirty="0" smtClean="0">
                <a:solidFill>
                  <a:schemeClr val="tx2"/>
                </a:solidFill>
              </a:rPr>
              <a:t>-un </a:t>
            </a:r>
            <a:r>
              <a:rPr lang="en-US" dirty="0" err="1" smtClean="0">
                <a:solidFill>
                  <a:schemeClr val="tx2"/>
                </a:solidFill>
              </a:rPr>
              <a:t>mediu</a:t>
            </a:r>
            <a:r>
              <a:rPr lang="en-US" dirty="0" smtClean="0">
                <a:solidFill>
                  <a:schemeClr val="tx2"/>
                </a:solidFill>
              </a:rPr>
              <a:t> </a:t>
            </a:r>
            <a:r>
              <a:rPr lang="ro-RO" dirty="0" smtClean="0">
                <a:solidFill>
                  <a:schemeClr val="tx2"/>
                </a:solidFill>
              </a:rPr>
              <a:t>2</a:t>
            </a:r>
            <a:r>
              <a:rPr lang="en-US" dirty="0" smtClean="0">
                <a:solidFill>
                  <a:schemeClr val="tx2"/>
                </a:solidFill>
              </a:rPr>
              <a:t>D.</a:t>
            </a:r>
            <a:endParaRPr lang="ro-RO" dirty="0">
              <a:solidFill>
                <a:schemeClr val="tx2"/>
              </a:solidFill>
            </a:endParaRP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0" fill="hold" grpId="1" nodeType="clickEffect">
                                  <p:stCondLst>
                                    <p:cond delay="0"/>
                                  </p:stCondLst>
                                  <p:childTnLst>
                                    <p:anim calcmode="lin" valueType="num">
                                      <p:cBhvr>
                                        <p:cTn id="23" dur="500"/>
                                        <p:tgtEl>
                                          <p:spTgt spid="2"/>
                                        </p:tgtEl>
                                        <p:attrNameLst>
                                          <p:attrName>ppt_w</p:attrName>
                                        </p:attrNameLst>
                                      </p:cBhvr>
                                      <p:tavLst>
                                        <p:tav tm="0">
                                          <p:val>
                                            <p:strVal val="ppt_w"/>
                                          </p:val>
                                        </p:tav>
                                        <p:tav tm="100000">
                                          <p:val>
                                            <p:fltVal val="0"/>
                                          </p:val>
                                        </p:tav>
                                      </p:tavLst>
                                    </p:anim>
                                    <p:anim calcmode="lin" valueType="num">
                                      <p:cBhvr>
                                        <p:cTn id="24" dur="500"/>
                                        <p:tgtEl>
                                          <p:spTgt spid="2"/>
                                        </p:tgtEl>
                                        <p:attrNameLst>
                                          <p:attrName>ppt_h</p:attrName>
                                        </p:attrNameLst>
                                      </p:cBhvr>
                                      <p:tavLst>
                                        <p:tav tm="0">
                                          <p:val>
                                            <p:strVal val="ppt_h"/>
                                          </p:val>
                                        </p:tav>
                                        <p:tav tm="100000">
                                          <p:val>
                                            <p:fltVal val="0"/>
                                          </p:val>
                                        </p:tav>
                                      </p:tavLst>
                                    </p:anim>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xEl>
                                              <p:pRg st="0" end="0"/>
                                            </p:txEl>
                                          </p:spTgt>
                                        </p:tgtEl>
                                      </p:cBhvr>
                                    </p:animEffect>
                                    <p:set>
                                      <p:cBhvr>
                                        <p:cTn id="3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3">
                                            <p:txEl>
                                              <p:pRg st="1" end="1"/>
                                            </p:txEl>
                                          </p:spTgt>
                                        </p:tgtEl>
                                      </p:cBhvr>
                                    </p:animEffect>
                                    <p:set>
                                      <p:cBhvr>
                                        <p:cTn id="36"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i="1" dirty="0" err="1" smtClean="0"/>
              <a:t>Ce</a:t>
            </a:r>
            <a:r>
              <a:rPr lang="en-US" sz="5400" b="1" i="1" dirty="0" smtClean="0"/>
              <a:t> </a:t>
            </a:r>
            <a:r>
              <a:rPr lang="en-US" sz="5400" b="1" i="1" dirty="0" err="1" smtClean="0"/>
              <a:t>este</a:t>
            </a:r>
            <a:r>
              <a:rPr lang="en-US" sz="5400" b="1" i="1" dirty="0" smtClean="0"/>
              <a:t> </a:t>
            </a:r>
            <a:r>
              <a:rPr lang="en-US" sz="5400" b="1" i="1" dirty="0" err="1" smtClean="0"/>
              <a:t>Greenfoot</a:t>
            </a:r>
            <a:r>
              <a:rPr lang="en-US" sz="5400" b="1" i="1" dirty="0" smtClean="0"/>
              <a:t> ?</a:t>
            </a:r>
            <a:endParaRPr lang="en-US" dirty="0"/>
          </a:p>
        </p:txBody>
      </p:sp>
      <p:sp>
        <p:nvSpPr>
          <p:cNvPr id="3" name="Content Placeholder 2"/>
          <p:cNvSpPr>
            <a:spLocks noGrp="1"/>
          </p:cNvSpPr>
          <p:nvPr>
            <p:ph idx="1"/>
          </p:nvPr>
        </p:nvSpPr>
        <p:spPr/>
        <p:txBody>
          <a:bodyPr/>
          <a:lstStyle/>
          <a:p>
            <a:pPr algn="just"/>
            <a:r>
              <a:rPr lang="en-US" sz="2800" dirty="0" err="1" smtClean="0">
                <a:latin typeface="Arial" pitchFamily="34" charset="0"/>
                <a:cs typeface="Arial" pitchFamily="34" charset="0"/>
              </a:rPr>
              <a:t>Greenfoot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este</a:t>
            </a:r>
            <a:r>
              <a:rPr lang="en-US" sz="2800" dirty="0" smtClean="0">
                <a:latin typeface="Arial" pitchFamily="34" charset="0"/>
                <a:cs typeface="Arial" pitchFamily="34" charset="0"/>
              </a:rPr>
              <a:t> un </a:t>
            </a:r>
            <a:r>
              <a:rPr lang="ro-RO" sz="2800" dirty="0" smtClean="0">
                <a:latin typeface="Arial" pitchFamily="34" charset="0"/>
                <a:cs typeface="Arial" pitchFamily="34" charset="0"/>
              </a:rPr>
              <a:t>mediu i</a:t>
            </a:r>
            <a:r>
              <a:rPr lang="en-US" sz="2800" dirty="0" err="1" smtClean="0">
                <a:latin typeface="Arial" pitchFamily="34" charset="0"/>
                <a:cs typeface="Arial" pitchFamily="34" charset="0"/>
              </a:rPr>
              <a:t>nteractiv</a:t>
            </a:r>
            <a:r>
              <a:rPr lang="en-US" sz="2800" dirty="0" smtClean="0">
                <a:latin typeface="Arial" pitchFamily="34" charset="0"/>
                <a:cs typeface="Arial" pitchFamily="34" charset="0"/>
              </a:rPr>
              <a:t> de </a:t>
            </a:r>
            <a:r>
              <a:rPr lang="en-US" sz="2800" dirty="0" err="1" smtClean="0">
                <a:latin typeface="Arial" pitchFamily="34" charset="0"/>
                <a:cs typeface="Arial" pitchFamily="34" charset="0"/>
              </a:rPr>
              <a:t>dezvoltare</a:t>
            </a:r>
            <a:r>
              <a:rPr lang="en-US" sz="2800" dirty="0" smtClean="0">
                <a:latin typeface="Arial" pitchFamily="34" charset="0"/>
                <a:cs typeface="Arial" pitchFamily="34" charset="0"/>
              </a:rPr>
              <a:t> Java</a:t>
            </a:r>
            <a:r>
              <a:rPr lang="ro-RO" sz="2800" dirty="0" smtClean="0">
                <a:latin typeface="Arial" pitchFamily="34" charset="0"/>
                <a:cs typeface="Arial" pitchFamily="34" charset="0"/>
              </a:rPr>
              <a: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proiectat</a:t>
            </a:r>
            <a:r>
              <a:rPr lang="en-US" sz="2800" dirty="0" smtClean="0">
                <a:latin typeface="Arial" pitchFamily="34" charset="0"/>
                <a:cs typeface="Arial" pitchFamily="34" charset="0"/>
              </a:rPr>
              <a:t> </a:t>
            </a:r>
            <a:r>
              <a:rPr lang="ro-RO" sz="2800" dirty="0" smtClean="0">
                <a:latin typeface="Arial" pitchFamily="34" charset="0"/>
                <a:cs typeface="Arial" pitchFamily="34" charset="0"/>
              </a:rPr>
              <a:t>î</a:t>
            </a:r>
            <a:r>
              <a:rPr lang="en-US" sz="2800" dirty="0" smtClean="0">
                <a:latin typeface="Arial" pitchFamily="34" charset="0"/>
                <a:cs typeface="Arial" pitchFamily="34" charset="0"/>
              </a:rPr>
              <a:t>n principal </a:t>
            </a:r>
            <a:r>
              <a:rPr lang="en-US" sz="2800" dirty="0" err="1" smtClean="0">
                <a:latin typeface="Arial" pitchFamily="34" charset="0"/>
                <a:cs typeface="Arial" pitchFamily="34" charset="0"/>
              </a:rPr>
              <a:t>pentru</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scopuri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educa</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ionale</a:t>
            </a:r>
            <a:endParaRPr lang="ro-RO" sz="2800" dirty="0" smtClean="0">
              <a:latin typeface="Arial" pitchFamily="34" charset="0"/>
              <a:cs typeface="Arial" pitchFamily="34" charset="0"/>
            </a:endParaRPr>
          </a:p>
          <a:p>
            <a:pPr algn="just"/>
            <a:r>
              <a:rPr lang="en-US" sz="2800" dirty="0" smtClean="0">
                <a:latin typeface="Arial" pitchFamily="34" charset="0"/>
                <a:cs typeface="Arial" pitchFamily="34" charset="0"/>
              </a:rPr>
              <a:t>Green</a:t>
            </a:r>
            <a:r>
              <a:rPr lang="ro-RO" sz="2800" dirty="0" smtClean="0">
                <a:latin typeface="Arial" pitchFamily="34" charset="0"/>
                <a:cs typeface="Arial" pitchFamily="34" charset="0"/>
              </a:rPr>
              <a:t>f</a:t>
            </a:r>
            <a:r>
              <a:rPr lang="en-US" sz="2800" dirty="0" err="1" smtClean="0">
                <a:latin typeface="Arial" pitchFamily="34" charset="0"/>
                <a:cs typeface="Arial" pitchFamily="34" charset="0"/>
              </a:rPr>
              <a:t>oot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este</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dezvoltat</a:t>
            </a:r>
            <a:r>
              <a:rPr lang="en-US" sz="2800" dirty="0" smtClean="0">
                <a:latin typeface="Arial" pitchFamily="34" charset="0"/>
                <a:cs typeface="Arial" pitchFamily="34" charset="0"/>
              </a:rPr>
              <a:t> </a:t>
            </a:r>
            <a:r>
              <a:rPr lang="ro-RO" sz="2800" dirty="0"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mentinut</a:t>
            </a:r>
            <a:r>
              <a:rPr lang="en-US" sz="2800" dirty="0" smtClean="0">
                <a:latin typeface="Arial" pitchFamily="34" charset="0"/>
                <a:cs typeface="Arial" pitchFamily="34" charset="0"/>
              </a:rPr>
              <a:t> de c</a:t>
            </a:r>
            <a:r>
              <a:rPr lang="ro-RO" sz="2800" dirty="0" smtClean="0">
                <a:latin typeface="Arial" pitchFamily="34" charset="0"/>
                <a:cs typeface="Arial" pitchFamily="34" charset="0"/>
              </a:rPr>
              <a:t>ă</a:t>
            </a:r>
            <a:r>
              <a:rPr lang="en-US" sz="2800" dirty="0" err="1" smtClean="0">
                <a:latin typeface="Arial" pitchFamily="34" charset="0"/>
                <a:cs typeface="Arial" pitchFamily="34" charset="0"/>
              </a:rPr>
              <a:t>tre</a:t>
            </a:r>
            <a:r>
              <a:rPr lang="en-US" sz="2800" dirty="0" smtClean="0">
                <a:latin typeface="Arial" pitchFamily="34" charset="0"/>
                <a:cs typeface="Arial" pitchFamily="34" charset="0"/>
              </a:rPr>
              <a:t> University of Kent </a:t>
            </a:r>
            <a:r>
              <a:rPr lang="ro-RO" sz="2800" dirty="0"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La Trobe University, cu </a:t>
            </a:r>
            <a:r>
              <a:rPr lang="en-US" sz="2800" dirty="0" err="1" smtClean="0">
                <a:latin typeface="Arial" pitchFamily="34" charset="0"/>
                <a:cs typeface="Arial" pitchFamily="34" charset="0"/>
              </a:rPr>
              <a:t>sprijin</a:t>
            </a:r>
            <a:r>
              <a:rPr lang="en-US" sz="2800" dirty="0" smtClean="0">
                <a:latin typeface="Arial" pitchFamily="34" charset="0"/>
                <a:cs typeface="Arial" pitchFamily="34" charset="0"/>
              </a:rPr>
              <a:t> din </a:t>
            </a:r>
            <a:r>
              <a:rPr lang="en-US" sz="2800" dirty="0" err="1" smtClean="0">
                <a:latin typeface="Arial" pitchFamily="34" charset="0"/>
                <a:cs typeface="Arial" pitchFamily="34" charset="0"/>
              </a:rPr>
              <a:t>partea</a:t>
            </a:r>
            <a:r>
              <a:rPr lang="en-US" sz="2800" dirty="0" smtClean="0">
                <a:latin typeface="Arial" pitchFamily="34" charset="0"/>
                <a:cs typeface="Arial" pitchFamily="34" charset="0"/>
              </a:rPr>
              <a:t> Oracle.</a:t>
            </a:r>
            <a:r>
              <a:rPr lang="ro-RO" sz="2800" dirty="0" smtClean="0">
                <a:latin typeface="Arial" pitchFamily="34" charset="0"/>
                <a:cs typeface="Arial" pitchFamily="34" charset="0"/>
              </a:rPr>
              <a:t> </a:t>
            </a:r>
            <a:r>
              <a:rPr lang="en-US" sz="2800" dirty="0" smtClean="0">
                <a:latin typeface="Arial" pitchFamily="34" charset="0"/>
                <a:cs typeface="Arial" pitchFamily="34" charset="0"/>
              </a:rPr>
              <a:t>Este un software </a:t>
            </a:r>
            <a:r>
              <a:rPr lang="en-US" sz="2800" dirty="0" err="1" smtClean="0">
                <a:latin typeface="Arial" pitchFamily="34" charset="0"/>
                <a:cs typeface="Arial" pitchFamily="34" charset="0"/>
              </a:rPr>
              <a:t>gratuit</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r>
              <a:rPr lang="en-US" sz="2800" dirty="0" err="1" smtClean="0">
                <a:latin typeface="Arial" pitchFamily="34" charset="0"/>
                <a:cs typeface="Arial" pitchFamily="34" charset="0"/>
              </a:rPr>
              <a:t>lansat</a:t>
            </a:r>
            <a:r>
              <a:rPr lang="en-US" sz="2800" dirty="0" smtClean="0">
                <a:latin typeface="Arial" pitchFamily="34" charset="0"/>
                <a:cs typeface="Arial" pitchFamily="34" charset="0"/>
              </a:rPr>
              <a:t> sub </a:t>
            </a:r>
            <a:r>
              <a:rPr lang="en-US" sz="2800" dirty="0" err="1" smtClean="0">
                <a:latin typeface="Arial" pitchFamily="34" charset="0"/>
                <a:cs typeface="Arial" pitchFamily="34" charset="0"/>
              </a:rPr>
              <a:t>licen</a:t>
            </a:r>
            <a:r>
              <a:rPr lang="ro-RO" sz="2800" dirty="0" smtClean="0">
                <a:latin typeface="Arial" pitchFamily="34" charset="0"/>
                <a:cs typeface="Arial" pitchFamily="34" charset="0"/>
              </a:rPr>
              <a:t>ţă</a:t>
            </a:r>
            <a:r>
              <a:rPr lang="en-US" sz="2800" dirty="0" smtClean="0">
                <a:latin typeface="Arial" pitchFamily="34" charset="0"/>
                <a:cs typeface="Arial" pitchFamily="34" charset="0"/>
              </a:rPr>
              <a:t> GPL.</a:t>
            </a:r>
            <a:r>
              <a:rPr lang="ro-RO" sz="2800" dirty="0" smtClean="0">
                <a:latin typeface="Arial" pitchFamily="34" charset="0"/>
                <a:cs typeface="Arial" pitchFamily="34" charset="0"/>
              </a:rPr>
              <a:t> </a:t>
            </a:r>
            <a:r>
              <a:rPr lang="en-US" sz="2800" dirty="0" err="1" smtClean="0">
                <a:latin typeface="Arial" pitchFamily="34" charset="0"/>
                <a:cs typeface="Arial" pitchFamily="34" charset="0"/>
              </a:rPr>
              <a:t>Greenfoot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este</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disponibil</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pentru</a:t>
            </a:r>
            <a:r>
              <a:rPr lang="en-US" sz="2800" dirty="0" smtClean="0">
                <a:latin typeface="Arial" pitchFamily="34" charset="0"/>
                <a:cs typeface="Arial" pitchFamily="34" charset="0"/>
              </a:rPr>
              <a:t> Microsoft </a:t>
            </a:r>
            <a:r>
              <a:rPr lang="ro-RO" sz="2800" dirty="0" err="1" smtClean="0">
                <a:latin typeface="Arial" pitchFamily="34" charset="0"/>
                <a:cs typeface="Arial" pitchFamily="34" charset="0"/>
              </a:rPr>
              <a:t>W</a:t>
            </a:r>
            <a:r>
              <a:rPr lang="en-US" sz="2800" dirty="0" err="1" smtClean="0">
                <a:latin typeface="Arial" pitchFamily="34" charset="0"/>
                <a:cs typeface="Arial" pitchFamily="34" charset="0"/>
              </a:rPr>
              <a:t>indows</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r>
              <a:rPr lang="en-US" sz="2800" dirty="0" smtClean="0">
                <a:latin typeface="Arial" pitchFamily="34" charset="0"/>
                <a:cs typeface="Arial" pitchFamily="34" charset="0"/>
              </a:rPr>
              <a:t>Mac OS</a:t>
            </a:r>
            <a:r>
              <a:rPr lang="ro-RO" sz="2800" dirty="0" smtClean="0">
                <a:latin typeface="Arial" pitchFamily="34" charset="0"/>
                <a:cs typeface="Arial" pitchFamily="34" charset="0"/>
              </a:rPr>
              <a:t>,</a:t>
            </a:r>
            <a:r>
              <a:rPr lang="en-US" sz="2800" dirty="0" smtClean="0">
                <a:latin typeface="Arial" pitchFamily="34" charset="0"/>
                <a:cs typeface="Arial" pitchFamily="34" charset="0"/>
              </a:rPr>
              <a:t> Linux,</a:t>
            </a:r>
            <a:r>
              <a:rPr lang="ro-RO" sz="2800" dirty="0" smtClean="0">
                <a:latin typeface="Arial" pitchFamily="34" charset="0"/>
                <a:cs typeface="Arial" pitchFamily="34" charset="0"/>
              </a:rPr>
              <a:t> </a:t>
            </a:r>
            <a:r>
              <a:rPr lang="en-US" sz="2800" dirty="0" smtClean="0">
                <a:latin typeface="Arial" pitchFamily="34" charset="0"/>
                <a:cs typeface="Arial" pitchFamily="34" charset="0"/>
              </a:rPr>
              <a:t>Sun Solaris </a:t>
            </a:r>
            <a:r>
              <a:rPr lang="ro-RO" sz="2800" dirty="0"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JVM.</a:t>
            </a:r>
          </a:p>
          <a:p>
            <a:endParaRPr lang="en-US" dirty="0"/>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ro-RO" sz="2800" dirty="0" smtClean="0">
                <a:latin typeface="Arial" pitchFamily="34" charset="0"/>
                <a:cs typeface="Arial" pitchFamily="34" charset="0"/>
              </a:rPr>
              <a:t>M</a:t>
            </a:r>
            <a:r>
              <a:rPr lang="en-US" sz="2800" dirty="0" err="1" smtClean="0">
                <a:latin typeface="Arial" pitchFamily="34" charset="0"/>
                <a:cs typeface="Arial" pitchFamily="34" charset="0"/>
              </a:rPr>
              <a:t>ediul</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este</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proiectat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pentru</a:t>
            </a:r>
            <a:r>
              <a:rPr lang="en-US" sz="2800" dirty="0" smtClean="0">
                <a:latin typeface="Arial" pitchFamily="34" charset="0"/>
                <a:cs typeface="Arial" pitchFamily="34" charset="0"/>
              </a:rPr>
              <a:t> a </a:t>
            </a:r>
            <a:r>
              <a:rPr lang="en-US" sz="2800" dirty="0" err="1" smtClean="0">
                <a:latin typeface="Arial" pitchFamily="34" charset="0"/>
                <a:cs typeface="Arial" pitchFamily="34" charset="0"/>
              </a:rPr>
              <a:t>ilustra</a:t>
            </a:r>
            <a:r>
              <a:rPr lang="en-US" sz="2800" dirty="0" smtClean="0">
                <a:latin typeface="Arial" pitchFamily="34" charset="0"/>
                <a:cs typeface="Arial" pitchFamily="34" charset="0"/>
              </a:rPr>
              <a:t> </a:t>
            </a:r>
            <a:r>
              <a:rPr lang="ro-RO" sz="2800" dirty="0"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a </a:t>
            </a:r>
            <a:r>
              <a:rPr lang="en-US" sz="2800" dirty="0" err="1" smtClean="0">
                <a:latin typeface="Arial" pitchFamily="34" charset="0"/>
                <a:cs typeface="Arial" pitchFamily="34" charset="0"/>
              </a:rPr>
              <a:t>sublinia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conceptul</a:t>
            </a:r>
            <a:r>
              <a:rPr lang="en-US" sz="2800" dirty="0" smtClean="0">
                <a:latin typeface="Arial" pitchFamily="34" charset="0"/>
                <a:cs typeface="Arial" pitchFamily="34" charset="0"/>
              </a:rPr>
              <a:t> de </a:t>
            </a:r>
            <a:r>
              <a:rPr lang="en-US" sz="2800" dirty="0" err="1" smtClean="0">
                <a:latin typeface="Arial" pitchFamily="34" charset="0"/>
                <a:cs typeface="Arial" pitchFamily="34" charset="0"/>
              </a:rPr>
              <a:t>programare</a:t>
            </a:r>
            <a:r>
              <a:rPr lang="en-US" sz="2800" dirty="0" smtClean="0">
                <a:latin typeface="Arial" pitchFamily="34" charset="0"/>
                <a:cs typeface="Arial" pitchFamily="34" charset="0"/>
              </a:rPr>
              <a:t> </a:t>
            </a:r>
            <a:r>
              <a:rPr lang="ro-RO" sz="2800" dirty="0" smtClean="0">
                <a:latin typeface="Arial" pitchFamily="34" charset="0"/>
                <a:cs typeface="Arial" pitchFamily="34" charset="0"/>
              </a:rPr>
              <a:t>orientat obiect</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r>
              <a:rPr lang="en-US" sz="2800" dirty="0" err="1" smtClean="0">
                <a:latin typeface="Arial" pitchFamily="34" charset="0"/>
                <a:cs typeface="Arial" pitchFamily="34" charset="0"/>
              </a:rPr>
              <a:t>Concepte</a:t>
            </a:r>
            <a:r>
              <a:rPr lang="en-US" sz="2800" dirty="0" smtClean="0">
                <a:latin typeface="Arial" pitchFamily="34" charset="0"/>
                <a:cs typeface="Arial" pitchFamily="34" charset="0"/>
              </a:rPr>
              <a:t> cum </a:t>
            </a:r>
            <a:r>
              <a:rPr lang="en-US" sz="2800" dirty="0" err="1" smtClean="0">
                <a:latin typeface="Arial" pitchFamily="34" charset="0"/>
                <a:cs typeface="Arial" pitchFamily="34" charset="0"/>
              </a:rPr>
              <a:t>ar</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fi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rela</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clasa</a:t>
            </a:r>
            <a:r>
              <a:rPr lang="en-US" sz="2800" dirty="0" smtClean="0">
                <a:latin typeface="Arial" pitchFamily="34" charset="0"/>
                <a:cs typeface="Arial" pitchFamily="34" charset="0"/>
              </a:rPr>
              <a:t>-</a:t>
            </a:r>
            <a:r>
              <a:rPr lang="en-US" sz="2800" dirty="0" err="1" smtClean="0">
                <a:latin typeface="Arial" pitchFamily="34" charset="0"/>
                <a:cs typeface="Arial" pitchFamily="34" charset="0"/>
              </a:rPr>
              <a:t>obiect</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r>
              <a:rPr lang="en-US" sz="2800" dirty="0" err="1" smtClean="0">
                <a:latin typeface="Arial" pitchFamily="34" charset="0"/>
                <a:cs typeface="Arial" pitchFamily="34" charset="0"/>
              </a:rPr>
              <a:t>metode</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r>
              <a:rPr lang="en-US" sz="2800" dirty="0" err="1" smtClean="0">
                <a:latin typeface="Arial" pitchFamily="34" charset="0"/>
                <a:cs typeface="Arial" pitchFamily="34" charset="0"/>
              </a:rPr>
              <a:t>parametri</a:t>
            </a:r>
            <a:r>
              <a:rPr lang="en-US" sz="2800" dirty="0" smtClean="0">
                <a:latin typeface="Arial" pitchFamily="34" charset="0"/>
                <a:cs typeface="Arial" pitchFamily="34" charset="0"/>
              </a:rPr>
              <a:t> </a:t>
            </a:r>
            <a:r>
              <a:rPr lang="ro-RO" sz="2800" dirty="0" err="1"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interac</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iunea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obiectului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sunt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transpuse</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prin</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intermediul</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vizualiz</a:t>
            </a:r>
            <a:r>
              <a:rPr lang="ro-RO" sz="2800" dirty="0" smtClean="0">
                <a:latin typeface="Arial" pitchFamily="34" charset="0"/>
                <a:cs typeface="Arial" pitchFamily="34" charset="0"/>
              </a:rPr>
              <a:t>ă</a:t>
            </a:r>
            <a:r>
              <a:rPr lang="en-US" sz="2800" dirty="0" err="1" smtClean="0">
                <a:latin typeface="Arial" pitchFamily="34" charset="0"/>
                <a:cs typeface="Arial" pitchFamily="34" charset="0"/>
              </a:rPr>
              <a:t>ri</a:t>
            </a:r>
            <a:r>
              <a:rPr lang="ro-RO" sz="2800" dirty="0" smtClean="0">
                <a:latin typeface="Arial" pitchFamily="34" charset="0"/>
                <a:cs typeface="Arial" pitchFamily="34" charset="0"/>
              </a:rPr>
              <a:t>lor</a:t>
            </a:r>
            <a:r>
              <a:rPr lang="en-US" sz="2800" dirty="0" smtClean="0">
                <a:latin typeface="Arial" pitchFamily="34" charset="0"/>
                <a:cs typeface="Arial" pitchFamily="34" charset="0"/>
              </a:rPr>
              <a:t> </a:t>
            </a:r>
            <a:r>
              <a:rPr lang="ro-RO" sz="2800" dirty="0" smtClean="0">
                <a:latin typeface="Arial" pitchFamily="34" charset="0"/>
                <a:cs typeface="Arial" pitchFamily="34" charset="0"/>
              </a:rPr>
              <a:t>ş</a:t>
            </a:r>
            <a:r>
              <a:rPr lang="en-US" sz="2800" dirty="0" err="1" smtClean="0">
                <a:latin typeface="Arial" pitchFamily="34" charset="0"/>
                <a:cs typeface="Arial" pitchFamily="34" charset="0"/>
              </a:rPr>
              <a:t>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interac</a:t>
            </a:r>
            <a:r>
              <a:rPr lang="ro-RO" sz="2800" dirty="0" smtClean="0">
                <a:latin typeface="Arial" pitchFamily="34" charset="0"/>
                <a:cs typeface="Arial" pitchFamily="34" charset="0"/>
              </a:rPr>
              <a:t>ţ</a:t>
            </a:r>
            <a:r>
              <a:rPr lang="en-US" sz="2800" dirty="0" err="1" smtClean="0">
                <a:latin typeface="Arial" pitchFamily="34" charset="0"/>
                <a:cs typeface="Arial" pitchFamily="34" charset="0"/>
              </a:rPr>
              <a:t>iunil</a:t>
            </a:r>
            <a:r>
              <a:rPr lang="ro-RO" sz="2800" dirty="0" smtClean="0">
                <a:latin typeface="Arial" pitchFamily="34" charset="0"/>
                <a:cs typeface="Arial" pitchFamily="34" charset="0"/>
              </a:rPr>
              <a:t>or</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ghidate</a:t>
            </a:r>
            <a:r>
              <a:rPr lang="en-US" sz="2800" dirty="0" smtClean="0">
                <a:latin typeface="Arial" pitchFamily="34" charset="0"/>
                <a:cs typeface="Arial" pitchFamily="34" charset="0"/>
              </a:rPr>
              <a:t>.</a:t>
            </a:r>
            <a:r>
              <a:rPr lang="ro-RO" sz="2800" dirty="0" smtClean="0">
                <a:latin typeface="Arial" pitchFamily="34" charset="0"/>
                <a:cs typeface="Arial" pitchFamily="34" charset="0"/>
              </a:rPr>
              <a:t> </a:t>
            </a:r>
            <a:endParaRPr lang="en-US" sz="2800" dirty="0" smtClean="0">
              <a:latin typeface="Arial" pitchFamily="34" charset="0"/>
              <a:cs typeface="Arial" pitchFamily="34" charset="0"/>
            </a:endParaRPr>
          </a:p>
          <a:p>
            <a:endParaRPr lang="en-US" dirty="0"/>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lgn="just"/>
            <a:r>
              <a:rPr lang="en-US" dirty="0" err="1" smtClean="0">
                <a:latin typeface="Arial" pitchFamily="34" charset="0"/>
                <a:cs typeface="Arial" pitchFamily="34" charset="0"/>
              </a:rPr>
              <a:t>Programarea</a:t>
            </a:r>
            <a:r>
              <a:rPr lang="en-US" dirty="0" smtClean="0">
                <a:latin typeface="Arial" pitchFamily="34" charset="0"/>
                <a:cs typeface="Arial" pitchFamily="34" charset="0"/>
              </a:rPr>
              <a:t> </a:t>
            </a:r>
            <a:r>
              <a:rPr lang="ro-RO" dirty="0" smtClean="0">
                <a:latin typeface="Arial" pitchFamily="34" charset="0"/>
                <a:cs typeface="Arial" pitchFamily="34" charset="0"/>
              </a:rPr>
              <a:t>î</a:t>
            </a:r>
            <a:r>
              <a:rPr lang="en-US" dirty="0" smtClean="0">
                <a:latin typeface="Arial" pitchFamily="34" charset="0"/>
                <a:cs typeface="Arial" pitchFamily="34" charset="0"/>
              </a:rPr>
              <a:t>n </a:t>
            </a:r>
            <a:r>
              <a:rPr lang="en-US" dirty="0" err="1" smtClean="0">
                <a:latin typeface="Arial" pitchFamily="34" charset="0"/>
                <a:cs typeface="Arial" pitchFamily="34" charset="0"/>
              </a:rPr>
              <a:t>Greenfoot</a:t>
            </a:r>
            <a:r>
              <a:rPr lang="en-US" dirty="0" smtClean="0">
                <a:latin typeface="Arial" pitchFamily="34" charset="0"/>
                <a:cs typeface="Arial" pitchFamily="34" charset="0"/>
              </a:rPr>
              <a:t> are ca </a:t>
            </a:r>
            <a:r>
              <a:rPr lang="en-US" dirty="0" err="1" smtClean="0">
                <a:latin typeface="Arial" pitchFamily="34" charset="0"/>
                <a:cs typeface="Arial" pitchFamily="34" charset="0"/>
              </a:rPr>
              <a:t>baz</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dou</a:t>
            </a:r>
            <a:r>
              <a:rPr lang="ro-RO" dirty="0" smtClean="0">
                <a:latin typeface="Arial" pitchFamily="34" charset="0"/>
                <a:cs typeface="Arial" pitchFamily="34" charset="0"/>
              </a:rPr>
              <a:t>ă </a:t>
            </a:r>
            <a:r>
              <a:rPr lang="en-US" dirty="0" smtClean="0">
                <a:latin typeface="Arial" pitchFamily="34" charset="0"/>
                <a:cs typeface="Arial" pitchFamily="34" charset="0"/>
              </a:rPr>
              <a:t>component</a:t>
            </a:r>
            <a:r>
              <a:rPr lang="ro-RO" dirty="0" smtClean="0">
                <a:latin typeface="Arial" pitchFamily="34" charset="0"/>
                <a:cs typeface="Arial" pitchFamily="34" charset="0"/>
              </a:rPr>
              <a:t>e</a:t>
            </a:r>
            <a:r>
              <a:rPr lang="en-US" dirty="0" smtClean="0">
                <a:latin typeface="Arial" pitchFamily="34" charset="0"/>
                <a:cs typeface="Arial" pitchFamily="34" charset="0"/>
              </a:rPr>
              <a:t>, </a:t>
            </a:r>
            <a:r>
              <a:rPr lang="en-US" dirty="0" err="1" smtClean="0">
                <a:latin typeface="Arial" pitchFamily="34" charset="0"/>
                <a:cs typeface="Arial" pitchFamily="34" charset="0"/>
              </a:rPr>
              <a:t>clasele</a:t>
            </a:r>
            <a:r>
              <a:rPr lang="en-US" dirty="0" smtClean="0">
                <a:latin typeface="Arial" pitchFamily="34" charset="0"/>
                <a:cs typeface="Arial" pitchFamily="34" charset="0"/>
              </a:rPr>
              <a:t> </a:t>
            </a:r>
            <a:r>
              <a:rPr lang="en-US" i="1" dirty="0" smtClean="0">
                <a:latin typeface="Arial" pitchFamily="34" charset="0"/>
                <a:cs typeface="Arial" pitchFamily="34" charset="0"/>
              </a:rPr>
              <a:t>World and Actor</a:t>
            </a:r>
            <a:r>
              <a:rPr lang="ro-RO" i="1" dirty="0" smtClean="0">
                <a:latin typeface="Arial" pitchFamily="34" charset="0"/>
                <a:cs typeface="Arial" pitchFamily="34" charset="0"/>
              </a:rPr>
              <a:t>, de la care</a:t>
            </a:r>
            <a:r>
              <a:rPr lang="en-US" i="1" dirty="0" smtClean="0">
                <a:latin typeface="Arial" pitchFamily="34" charset="0"/>
                <a:cs typeface="Arial" pitchFamily="34" charset="0"/>
              </a:rPr>
              <a:t> se</a:t>
            </a:r>
            <a:r>
              <a:rPr lang="ro-RO" i="1" dirty="0" smtClean="0">
                <a:latin typeface="Arial" pitchFamily="34" charset="0"/>
                <a:cs typeface="Arial" pitchFamily="34" charset="0"/>
              </a:rPr>
              <a:t> </a:t>
            </a:r>
            <a:r>
              <a:rPr lang="pt-BR" dirty="0" smtClean="0">
                <a:latin typeface="Arial" pitchFamily="34" charset="0"/>
                <a:cs typeface="Arial" pitchFamily="34" charset="0"/>
              </a:rPr>
              <a:t>dezvolta subclase ale acestora. O instan</a:t>
            </a:r>
            <a:r>
              <a:rPr lang="ro-RO" dirty="0" smtClean="0">
                <a:latin typeface="Arial" pitchFamily="34" charset="0"/>
                <a:cs typeface="Arial" pitchFamily="34" charset="0"/>
              </a:rPr>
              <a:t>ţă</a:t>
            </a:r>
            <a:r>
              <a:rPr lang="pt-BR" dirty="0" smtClean="0">
                <a:latin typeface="Arial" pitchFamily="34" charset="0"/>
                <a:cs typeface="Arial" pitchFamily="34" charset="0"/>
              </a:rPr>
              <a:t> a</a:t>
            </a:r>
            <a:r>
              <a:rPr lang="ro-RO" dirty="0" smtClean="0">
                <a:latin typeface="Arial" pitchFamily="34" charset="0"/>
                <a:cs typeface="Arial" pitchFamily="34" charset="0"/>
              </a:rPr>
              <a:t> </a:t>
            </a:r>
            <a:r>
              <a:rPr lang="en-US" dirty="0" err="1" smtClean="0">
                <a:latin typeface="Arial" pitchFamily="34" charset="0"/>
                <a:cs typeface="Arial" pitchFamily="34" charset="0"/>
              </a:rPr>
              <a:t>subclasei</a:t>
            </a:r>
            <a:r>
              <a:rPr lang="en-US" dirty="0" smtClean="0">
                <a:latin typeface="Arial" pitchFamily="34" charset="0"/>
                <a:cs typeface="Arial" pitchFamily="34" charset="0"/>
              </a:rPr>
              <a:t> </a:t>
            </a:r>
            <a:r>
              <a:rPr lang="en-US" i="1" dirty="0" smtClean="0">
                <a:latin typeface="Arial" pitchFamily="34" charset="0"/>
                <a:cs typeface="Arial" pitchFamily="34" charset="0"/>
              </a:rPr>
              <a:t>World </a:t>
            </a:r>
            <a:r>
              <a:rPr lang="en-US" i="1" dirty="0" err="1" smtClean="0">
                <a:latin typeface="Arial" pitchFamily="34" charset="0"/>
                <a:cs typeface="Arial" pitchFamily="34" charset="0"/>
              </a:rPr>
              <a:t>reprezint</a:t>
            </a:r>
            <a:r>
              <a:rPr lang="ro-RO" i="1" dirty="0" smtClean="0">
                <a:latin typeface="Arial" pitchFamily="34" charset="0"/>
                <a:cs typeface="Arial" pitchFamily="34" charset="0"/>
              </a:rPr>
              <a:t>ă</a:t>
            </a:r>
            <a:r>
              <a:rPr lang="en-US" i="1" dirty="0" smtClean="0">
                <a:latin typeface="Arial" pitchFamily="34" charset="0"/>
                <a:cs typeface="Arial" pitchFamily="34" charset="0"/>
              </a:rPr>
              <a:t> </a:t>
            </a:r>
            <a:r>
              <a:rPr lang="en-US" i="1" dirty="0" err="1" smtClean="0">
                <a:latin typeface="Arial" pitchFamily="34" charset="0"/>
                <a:cs typeface="Arial" pitchFamily="34" charset="0"/>
              </a:rPr>
              <a:t>mediul</a:t>
            </a:r>
            <a:r>
              <a:rPr lang="en-US" i="1" dirty="0" smtClean="0">
                <a:latin typeface="Arial" pitchFamily="34" charset="0"/>
                <a:cs typeface="Arial" pitchFamily="34" charset="0"/>
              </a:rPr>
              <a:t> </a:t>
            </a:r>
            <a:r>
              <a:rPr lang="ro-RO" i="1" dirty="0" smtClean="0">
                <a:latin typeface="Arial" pitchFamily="34" charset="0"/>
                <a:cs typeface="Arial" pitchFamily="34" charset="0"/>
              </a:rPr>
              <a:t>î</a:t>
            </a:r>
            <a:r>
              <a:rPr lang="en-US" i="1" dirty="0" smtClean="0">
                <a:latin typeface="Arial" pitchFamily="34" charset="0"/>
                <a:cs typeface="Arial" pitchFamily="34" charset="0"/>
              </a:rPr>
              <a:t>n care</a:t>
            </a:r>
            <a:r>
              <a:rPr lang="ro-RO" i="1" dirty="0" smtClean="0">
                <a:latin typeface="Arial" pitchFamily="34" charset="0"/>
                <a:cs typeface="Arial" pitchFamily="34" charset="0"/>
              </a:rPr>
              <a:t> </a:t>
            </a:r>
            <a:r>
              <a:rPr lang="en-US" dirty="0" smtClean="0">
                <a:latin typeface="Arial" pitchFamily="34" charset="0"/>
                <a:cs typeface="Arial" pitchFamily="34" charset="0"/>
              </a:rPr>
              <a:t>are loc ac</a:t>
            </a:r>
            <a:r>
              <a:rPr lang="ro-RO" dirty="0" smtClean="0">
                <a:latin typeface="Arial" pitchFamily="34" charset="0"/>
                <a:cs typeface="Arial" pitchFamily="34" charset="0"/>
              </a:rPr>
              <a:t>ţ</a:t>
            </a:r>
            <a:r>
              <a:rPr lang="en-US" dirty="0" err="1" smtClean="0">
                <a:latin typeface="Arial" pitchFamily="34" charset="0"/>
                <a:cs typeface="Arial" pitchFamily="34" charset="0"/>
              </a:rPr>
              <a:t>iunea</a:t>
            </a:r>
            <a:r>
              <a:rPr lang="en-US" dirty="0" smtClean="0">
                <a:latin typeface="Arial" pitchFamily="34" charset="0"/>
                <a:cs typeface="Arial" pitchFamily="34" charset="0"/>
              </a:rPr>
              <a:t>. </a:t>
            </a:r>
            <a:r>
              <a:rPr lang="en-US" dirty="0" err="1" smtClean="0">
                <a:latin typeface="Arial" pitchFamily="34" charset="0"/>
                <a:cs typeface="Arial" pitchFamily="34" charset="0"/>
              </a:rPr>
              <a:t>Subclasele</a:t>
            </a:r>
            <a:r>
              <a:rPr lang="en-US" dirty="0" smtClean="0">
                <a:latin typeface="Arial" pitchFamily="34" charset="0"/>
                <a:cs typeface="Arial" pitchFamily="34" charset="0"/>
              </a:rPr>
              <a:t> </a:t>
            </a:r>
            <a:r>
              <a:rPr lang="en-US" i="1" dirty="0" smtClean="0">
                <a:latin typeface="Arial" pitchFamily="34" charset="0"/>
                <a:cs typeface="Arial" pitchFamily="34" charset="0"/>
              </a:rPr>
              <a:t>Actor </a:t>
            </a:r>
            <a:r>
              <a:rPr lang="en-US" i="1" dirty="0" err="1" smtClean="0">
                <a:latin typeface="Arial" pitchFamily="34" charset="0"/>
                <a:cs typeface="Arial" pitchFamily="34" charset="0"/>
              </a:rPr>
              <a:t>sunt</a:t>
            </a:r>
            <a:r>
              <a:rPr lang="ro-RO" i="1" dirty="0" smtClean="0">
                <a:latin typeface="Arial" pitchFamily="34" charset="0"/>
                <a:cs typeface="Arial" pitchFamily="34" charset="0"/>
              </a:rPr>
              <a:t> </a:t>
            </a:r>
            <a:r>
              <a:rPr lang="it-IT" dirty="0" smtClean="0">
                <a:latin typeface="Arial" pitchFamily="34" charset="0"/>
                <a:cs typeface="Arial" pitchFamily="34" charset="0"/>
              </a:rPr>
              <a:t>obiecte care pot exista </a:t>
            </a:r>
            <a:r>
              <a:rPr lang="ro-RO" dirty="0" smtClean="0">
                <a:latin typeface="Arial" pitchFamily="34" charset="0"/>
                <a:cs typeface="Arial" pitchFamily="34" charset="0"/>
              </a:rPr>
              <a:t>ş</a:t>
            </a:r>
            <a:r>
              <a:rPr lang="it-IT" dirty="0" smtClean="0">
                <a:latin typeface="Arial" pitchFamily="34" charset="0"/>
                <a:cs typeface="Arial" pitchFamily="34" charset="0"/>
              </a:rPr>
              <a:t>i ac</a:t>
            </a:r>
            <a:r>
              <a:rPr lang="ro-RO" dirty="0" smtClean="0">
                <a:latin typeface="Arial" pitchFamily="34" charset="0"/>
                <a:cs typeface="Arial" pitchFamily="34" charset="0"/>
              </a:rPr>
              <a:t>ţ</a:t>
            </a:r>
            <a:r>
              <a:rPr lang="it-IT" dirty="0" smtClean="0">
                <a:latin typeface="Arial" pitchFamily="34" charset="0"/>
                <a:cs typeface="Arial" pitchFamily="34" charset="0"/>
              </a:rPr>
              <a:t>iona </a:t>
            </a:r>
            <a:r>
              <a:rPr lang="ro-RO" dirty="0" smtClean="0">
                <a:latin typeface="Arial" pitchFamily="34" charset="0"/>
                <a:cs typeface="Arial" pitchFamily="34" charset="0"/>
              </a:rPr>
              <a:t>î</a:t>
            </a:r>
            <a:r>
              <a:rPr lang="it-IT" dirty="0" smtClean="0">
                <a:latin typeface="Arial" pitchFamily="34" charset="0"/>
                <a:cs typeface="Arial" pitchFamily="34" charset="0"/>
              </a:rPr>
              <a:t>n acea</a:t>
            </a:r>
            <a:r>
              <a:rPr lang="ro-RO" dirty="0" smtClean="0">
                <a:latin typeface="Arial" pitchFamily="34" charset="0"/>
                <a:cs typeface="Arial" pitchFamily="34" charset="0"/>
              </a:rPr>
              <a:t> </a:t>
            </a:r>
            <a:r>
              <a:rPr lang="en-US" dirty="0" err="1" smtClean="0">
                <a:latin typeface="Arial" pitchFamily="34" charset="0"/>
                <a:cs typeface="Arial" pitchFamily="34" charset="0"/>
              </a:rPr>
              <a:t>lume</a:t>
            </a:r>
            <a:r>
              <a:rPr lang="en-US" dirty="0" smtClean="0">
                <a:latin typeface="Arial" pitchFamily="34" charset="0"/>
                <a:cs typeface="Arial" pitchFamily="34" charset="0"/>
              </a:rPr>
              <a:t>. O </a:t>
            </a:r>
            <a:r>
              <a:rPr lang="en-US" dirty="0" err="1" smtClean="0">
                <a:latin typeface="Arial" pitchFamily="34" charset="0"/>
                <a:cs typeface="Arial" pitchFamily="34" charset="0"/>
              </a:rPr>
              <a:t>instan</a:t>
            </a:r>
            <a:r>
              <a:rPr lang="ro-RO" dirty="0" smtClean="0">
                <a:latin typeface="Arial" pitchFamily="34" charset="0"/>
                <a:cs typeface="Arial" pitchFamily="34" charset="0"/>
              </a:rPr>
              <a:t>ţă</a:t>
            </a:r>
            <a:r>
              <a:rPr lang="en-US" dirty="0" smtClean="0">
                <a:latin typeface="Arial" pitchFamily="34" charset="0"/>
                <a:cs typeface="Arial" pitchFamily="34" charset="0"/>
              </a:rPr>
              <a:t> a </a:t>
            </a:r>
            <a:r>
              <a:rPr lang="en-US" dirty="0" err="1" smtClean="0">
                <a:latin typeface="Arial" pitchFamily="34" charset="0"/>
                <a:cs typeface="Arial" pitchFamily="34" charset="0"/>
              </a:rPr>
              <a:t>subclasei</a:t>
            </a:r>
            <a:r>
              <a:rPr lang="en-US" dirty="0" smtClean="0">
                <a:latin typeface="Arial" pitchFamily="34" charset="0"/>
                <a:cs typeface="Arial" pitchFamily="34" charset="0"/>
              </a:rPr>
              <a:t> </a:t>
            </a:r>
            <a:r>
              <a:rPr lang="en-US" i="1" dirty="0" smtClean="0">
                <a:latin typeface="Arial" pitchFamily="34" charset="0"/>
                <a:cs typeface="Arial" pitchFamily="34" charset="0"/>
              </a:rPr>
              <a:t>world </a:t>
            </a:r>
            <a:r>
              <a:rPr lang="ro-RO" i="1" dirty="0" smtClean="0">
                <a:latin typeface="Arial" pitchFamily="34" charset="0"/>
                <a:cs typeface="Arial" pitchFamily="34" charset="0"/>
              </a:rPr>
              <a:t>este creată </a:t>
            </a:r>
            <a:r>
              <a:rPr lang="en-US" dirty="0" smtClean="0">
                <a:latin typeface="Arial" pitchFamily="34" charset="0"/>
                <a:cs typeface="Arial" pitchFamily="34" charset="0"/>
              </a:rPr>
              <a:t>automat de </a:t>
            </a:r>
            <a:r>
              <a:rPr lang="en-US" dirty="0" err="1" smtClean="0">
                <a:latin typeface="Arial" pitchFamily="34" charset="0"/>
                <a:cs typeface="Arial" pitchFamily="34" charset="0"/>
              </a:rPr>
              <a:t>mediul</a:t>
            </a:r>
            <a:r>
              <a:rPr lang="en-US" dirty="0" smtClean="0">
                <a:latin typeface="Arial" pitchFamily="34" charset="0"/>
                <a:cs typeface="Arial" pitchFamily="34" charset="0"/>
              </a:rPr>
              <a:t> de </a:t>
            </a:r>
            <a:r>
              <a:rPr lang="en-US" dirty="0" err="1" smtClean="0">
                <a:latin typeface="Arial" pitchFamily="34" charset="0"/>
                <a:cs typeface="Arial" pitchFamily="34" charset="0"/>
              </a:rPr>
              <a:t>programare</a:t>
            </a:r>
            <a:r>
              <a:rPr lang="en-US" dirty="0" smtClean="0">
                <a:latin typeface="Arial" pitchFamily="34" charset="0"/>
                <a:cs typeface="Arial" pitchFamily="34" charset="0"/>
              </a:rPr>
              <a:t>. </a:t>
            </a:r>
          </a:p>
          <a:p>
            <a:pPr algn="just"/>
            <a:r>
              <a:rPr lang="en-US" dirty="0" err="1" smtClean="0">
                <a:latin typeface="Arial" pitchFamily="34" charset="0"/>
                <a:cs typeface="Arial" pitchFamily="34" charset="0"/>
              </a:rPr>
              <a:t>Executarea</a:t>
            </a:r>
            <a:r>
              <a:rPr lang="en-US" dirty="0" smtClean="0">
                <a:latin typeface="Arial" pitchFamily="34" charset="0"/>
                <a:cs typeface="Arial" pitchFamily="34" charset="0"/>
              </a:rPr>
              <a:t> in </a:t>
            </a:r>
            <a:r>
              <a:rPr lang="en-US" dirty="0" err="1" smtClean="0">
                <a:latin typeface="Arial" pitchFamily="34" charset="0"/>
                <a:cs typeface="Arial" pitchFamily="34" charset="0"/>
              </a:rPr>
              <a:t>Greenfoot</a:t>
            </a:r>
            <a:r>
              <a:rPr lang="en-US" dirty="0" smtClean="0">
                <a:latin typeface="Arial" pitchFamily="34" charset="0"/>
                <a:cs typeface="Arial" pitchFamily="34" charset="0"/>
              </a:rPr>
              <a:t> const</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dintr</a:t>
            </a:r>
            <a:r>
              <a:rPr lang="en-US" dirty="0" smtClean="0">
                <a:latin typeface="Arial" pitchFamily="34" charset="0"/>
                <a:cs typeface="Arial" pitchFamily="34" charset="0"/>
              </a:rPr>
              <a:t>-o</a:t>
            </a:r>
            <a:r>
              <a:rPr lang="ro-RO" dirty="0" smtClean="0">
                <a:latin typeface="Arial" pitchFamily="34" charset="0"/>
                <a:cs typeface="Arial" pitchFamily="34" charset="0"/>
              </a:rPr>
              <a:t> </a:t>
            </a:r>
            <a:r>
              <a:rPr lang="it-IT" dirty="0" smtClean="0">
                <a:latin typeface="Arial" pitchFamily="34" charset="0"/>
                <a:cs typeface="Arial" pitchFamily="34" charset="0"/>
              </a:rPr>
              <a:t>bucl</a:t>
            </a:r>
            <a:r>
              <a:rPr lang="ro-RO" dirty="0" smtClean="0">
                <a:latin typeface="Arial" pitchFamily="34" charset="0"/>
                <a:cs typeface="Arial" pitchFamily="34" charset="0"/>
              </a:rPr>
              <a:t>ă</a:t>
            </a:r>
            <a:r>
              <a:rPr lang="it-IT" dirty="0" smtClean="0">
                <a:latin typeface="Arial" pitchFamily="34" charset="0"/>
                <a:cs typeface="Arial" pitchFamily="34" charset="0"/>
              </a:rPr>
              <a:t> principal</a:t>
            </a:r>
            <a:r>
              <a:rPr lang="ro-RO" dirty="0" smtClean="0">
                <a:latin typeface="Arial" pitchFamily="34" charset="0"/>
                <a:cs typeface="Arial" pitchFamily="34" charset="0"/>
              </a:rPr>
              <a:t>ă</a:t>
            </a:r>
            <a:r>
              <a:rPr lang="it-IT" dirty="0" smtClean="0">
                <a:latin typeface="Arial" pitchFamily="34" charset="0"/>
                <a:cs typeface="Arial" pitchFamily="34" charset="0"/>
              </a:rPr>
              <a:t> care apeleaz</a:t>
            </a:r>
            <a:r>
              <a:rPr lang="ro-RO" dirty="0" smtClean="0">
                <a:latin typeface="Arial" pitchFamily="34" charset="0"/>
                <a:cs typeface="Arial" pitchFamily="34" charset="0"/>
              </a:rPr>
              <a:t>ă</a:t>
            </a:r>
            <a:r>
              <a:rPr lang="it-IT" dirty="0" smtClean="0">
                <a:latin typeface="Arial" pitchFamily="34" charset="0"/>
                <a:cs typeface="Arial" pitchFamily="34" charset="0"/>
              </a:rPr>
              <a:t> </a:t>
            </a:r>
            <a:r>
              <a:rPr lang="ro-RO" dirty="0" smtClean="0">
                <a:latin typeface="Arial" pitchFamily="34" charset="0"/>
                <a:cs typeface="Arial" pitchFamily="34" charset="0"/>
              </a:rPr>
              <a:t>î</a:t>
            </a:r>
            <a:r>
              <a:rPr lang="it-IT" dirty="0" smtClean="0">
                <a:latin typeface="Arial" pitchFamily="34" charset="0"/>
                <a:cs typeface="Arial" pitchFamily="34" charset="0"/>
              </a:rPr>
              <a:t>n mod</a:t>
            </a:r>
            <a:r>
              <a:rPr lang="ro-RO" dirty="0" smtClean="0">
                <a:latin typeface="Arial" pitchFamily="34" charset="0"/>
                <a:cs typeface="Arial" pitchFamily="34" charset="0"/>
              </a:rPr>
              <a:t> </a:t>
            </a:r>
            <a:r>
              <a:rPr lang="en-US" dirty="0" err="1" smtClean="0">
                <a:latin typeface="Arial" pitchFamily="34" charset="0"/>
                <a:cs typeface="Arial" pitchFamily="34" charset="0"/>
              </a:rPr>
              <a:t>repetat</a:t>
            </a:r>
            <a:r>
              <a:rPr lang="en-US" dirty="0" smtClean="0">
                <a:latin typeface="Arial" pitchFamily="34" charset="0"/>
                <a:cs typeface="Arial" pitchFamily="34" charset="0"/>
              </a:rPr>
              <a:t> </a:t>
            </a:r>
            <a:r>
              <a:rPr lang="en-US" dirty="0" err="1" smtClean="0">
                <a:latin typeface="Arial" pitchFamily="34" charset="0"/>
                <a:cs typeface="Arial" pitchFamily="34" charset="0"/>
              </a:rPr>
              <a:t>fiecare</a:t>
            </a:r>
            <a:r>
              <a:rPr lang="en-US" dirty="0" smtClean="0">
                <a:latin typeface="Arial" pitchFamily="34" charset="0"/>
                <a:cs typeface="Arial" pitchFamily="34" charset="0"/>
              </a:rPr>
              <a:t> </a:t>
            </a:r>
            <a:r>
              <a:rPr lang="en-US" dirty="0" err="1" smtClean="0">
                <a:latin typeface="Arial" pitchFamily="34" charset="0"/>
                <a:cs typeface="Arial" pitchFamily="34" charset="0"/>
              </a:rPr>
              <a:t>metod</a:t>
            </a:r>
            <a:r>
              <a:rPr lang="ro-RO" dirty="0" smtClean="0">
                <a:latin typeface="Arial" pitchFamily="34" charset="0"/>
                <a:cs typeface="Arial" pitchFamily="34" charset="0"/>
              </a:rPr>
              <a:t>ă</a:t>
            </a:r>
            <a:r>
              <a:rPr lang="en-US" dirty="0" smtClean="0">
                <a:latin typeface="Arial" pitchFamily="34" charset="0"/>
                <a:cs typeface="Arial" pitchFamily="34" charset="0"/>
              </a:rPr>
              <a:t> de ac</a:t>
            </a:r>
            <a:r>
              <a:rPr lang="ro-RO" dirty="0" smtClean="0">
                <a:latin typeface="Arial" pitchFamily="34" charset="0"/>
                <a:cs typeface="Arial" pitchFamily="34" charset="0"/>
              </a:rPr>
              <a:t>ţ</a:t>
            </a:r>
            <a:r>
              <a:rPr lang="en-US" dirty="0" err="1" smtClean="0">
                <a:latin typeface="Arial" pitchFamily="34" charset="0"/>
                <a:cs typeface="Arial" pitchFamily="34" charset="0"/>
              </a:rPr>
              <a:t>iune</a:t>
            </a:r>
            <a:r>
              <a:rPr lang="en-US" dirty="0" smtClean="0">
                <a:latin typeface="Arial" pitchFamily="34" charset="0"/>
                <a:cs typeface="Arial" pitchFamily="34" charset="0"/>
              </a:rPr>
              <a:t> a</a:t>
            </a:r>
            <a:r>
              <a:rPr lang="ro-RO" dirty="0" smtClean="0">
                <a:latin typeface="Arial" pitchFamily="34" charset="0"/>
                <a:cs typeface="Arial" pitchFamily="34" charset="0"/>
              </a:rPr>
              <a:t> </a:t>
            </a:r>
            <a:r>
              <a:rPr lang="en-US" dirty="0" err="1" smtClean="0">
                <a:latin typeface="Arial" pitchFamily="34" charset="0"/>
                <a:cs typeface="Arial" pitchFamily="34" charset="0"/>
              </a:rPr>
              <a:t>actorului</a:t>
            </a:r>
            <a:r>
              <a:rPr lang="en-US" dirty="0" smtClean="0">
                <a:latin typeface="Arial" pitchFamily="34" charset="0"/>
                <a:cs typeface="Arial" pitchFamily="34" charset="0"/>
              </a:rPr>
              <a:t>. </a:t>
            </a:r>
            <a:r>
              <a:rPr lang="en-US" dirty="0" err="1" smtClean="0">
                <a:latin typeface="Arial" pitchFamily="34" charset="0"/>
                <a:cs typeface="Arial" pitchFamily="34" charset="0"/>
              </a:rPr>
              <a:t>Programarea</a:t>
            </a:r>
            <a:r>
              <a:rPr lang="en-US" dirty="0" smtClean="0">
                <a:latin typeface="Arial" pitchFamily="34" charset="0"/>
                <a:cs typeface="Arial" pitchFamily="34" charset="0"/>
              </a:rPr>
              <a:t> </a:t>
            </a:r>
            <a:r>
              <a:rPr lang="en-US" dirty="0" err="1" smtClean="0">
                <a:latin typeface="Arial" pitchFamily="34" charset="0"/>
                <a:cs typeface="Arial" pitchFamily="34" charset="0"/>
              </a:rPr>
              <a:t>unui</a:t>
            </a:r>
            <a:r>
              <a:rPr lang="en-US" dirty="0" smtClean="0">
                <a:latin typeface="Arial" pitchFamily="34" charset="0"/>
                <a:cs typeface="Arial" pitchFamily="34" charset="0"/>
              </a:rPr>
              <a:t> </a:t>
            </a:r>
            <a:r>
              <a:rPr lang="en-US" dirty="0" err="1" smtClean="0">
                <a:latin typeface="Arial" pitchFamily="34" charset="0"/>
                <a:cs typeface="Arial" pitchFamily="34" charset="0"/>
              </a:rPr>
              <a:t>scenariu</a:t>
            </a:r>
            <a:r>
              <a:rPr lang="en-US" dirty="0" smtClean="0">
                <a:latin typeface="Arial" pitchFamily="34" charset="0"/>
                <a:cs typeface="Arial" pitchFamily="34" charset="0"/>
              </a:rPr>
              <a:t>, </a:t>
            </a:r>
            <a:r>
              <a:rPr lang="en-US" dirty="0" err="1" smtClean="0">
                <a:latin typeface="Arial" pitchFamily="34" charset="0"/>
                <a:cs typeface="Arial" pitchFamily="34" charset="0"/>
              </a:rPr>
              <a:t>prin</a:t>
            </a:r>
            <a:r>
              <a:rPr lang="ro-RO" dirty="0" smtClean="0">
                <a:latin typeface="Arial" pitchFamily="34" charset="0"/>
                <a:cs typeface="Arial" pitchFamily="34" charset="0"/>
              </a:rPr>
              <a:t> </a:t>
            </a:r>
            <a:r>
              <a:rPr lang="en-US" dirty="0" err="1" smtClean="0">
                <a:latin typeface="Arial" pitchFamily="34" charset="0"/>
                <a:cs typeface="Arial" pitchFamily="34" charset="0"/>
              </a:rPr>
              <a:t>urmare</a:t>
            </a:r>
            <a:r>
              <a:rPr lang="en-US" dirty="0" smtClean="0">
                <a:latin typeface="Arial" pitchFamily="34" charset="0"/>
                <a:cs typeface="Arial" pitchFamily="34" charset="0"/>
              </a:rPr>
              <a:t>, const</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în</a:t>
            </a:r>
            <a:r>
              <a:rPr lang="en-US" dirty="0" smtClean="0">
                <a:latin typeface="Arial" pitchFamily="34" charset="0"/>
                <a:cs typeface="Arial" pitchFamily="34" charset="0"/>
              </a:rPr>
              <a:t> principal din </a:t>
            </a:r>
            <a:r>
              <a:rPr lang="en-US" dirty="0" err="1" smtClean="0">
                <a:latin typeface="Arial" pitchFamily="34" charset="0"/>
                <a:cs typeface="Arial" pitchFamily="34" charset="0"/>
              </a:rPr>
              <a:t>punerea</a:t>
            </a:r>
            <a:r>
              <a:rPr lang="en-US" dirty="0" smtClean="0">
                <a:latin typeface="Arial" pitchFamily="34" charset="0"/>
                <a:cs typeface="Arial" pitchFamily="34" charset="0"/>
              </a:rPr>
              <a:t> </a:t>
            </a:r>
            <a:r>
              <a:rPr lang="en-US" dirty="0" err="1" smtClean="0">
                <a:latin typeface="Arial" pitchFamily="34" charset="0"/>
                <a:cs typeface="Arial" pitchFamily="34" charset="0"/>
              </a:rPr>
              <a:t>în</a:t>
            </a:r>
            <a:r>
              <a:rPr lang="ro-RO" dirty="0" smtClean="0">
                <a:latin typeface="Arial" pitchFamily="34" charset="0"/>
                <a:cs typeface="Arial" pitchFamily="34" charset="0"/>
              </a:rPr>
              <a:t> </a:t>
            </a:r>
            <a:r>
              <a:rPr lang="pt-BR" dirty="0" smtClean="0">
                <a:latin typeface="Arial" pitchFamily="34" charset="0"/>
                <a:cs typeface="Arial" pitchFamily="34" charset="0"/>
              </a:rPr>
              <a:t>aplicare a metodelor de ac</a:t>
            </a:r>
            <a:r>
              <a:rPr lang="ro-RO" dirty="0" smtClean="0">
                <a:latin typeface="Arial" pitchFamily="34" charset="0"/>
                <a:cs typeface="Arial" pitchFamily="34" charset="0"/>
              </a:rPr>
              <a:t>ţ</a:t>
            </a:r>
            <a:r>
              <a:rPr lang="pt-BR" dirty="0" smtClean="0">
                <a:latin typeface="Arial" pitchFamily="34" charset="0"/>
                <a:cs typeface="Arial" pitchFamily="34" charset="0"/>
              </a:rPr>
              <a:t>iune pentru</a:t>
            </a:r>
            <a:r>
              <a:rPr lang="ro-RO" dirty="0" smtClean="0">
                <a:latin typeface="Arial" pitchFamily="34" charset="0"/>
                <a:cs typeface="Arial" pitchFamily="34" charset="0"/>
              </a:rPr>
              <a:t> </a:t>
            </a:r>
            <a:r>
              <a:rPr lang="en-US" dirty="0" err="1" smtClean="0">
                <a:latin typeface="Arial" pitchFamily="34" charset="0"/>
                <a:cs typeface="Arial" pitchFamily="34" charset="0"/>
              </a:rPr>
              <a:t>actorii</a:t>
            </a:r>
            <a:r>
              <a:rPr lang="en-US" dirty="0" smtClean="0">
                <a:latin typeface="Arial" pitchFamily="34" charset="0"/>
                <a:cs typeface="Arial" pitchFamily="34" charset="0"/>
              </a:rPr>
              <a:t> </a:t>
            </a:r>
            <a:r>
              <a:rPr lang="en-US" dirty="0" err="1" smtClean="0">
                <a:latin typeface="Arial" pitchFamily="34" charset="0"/>
                <a:cs typeface="Arial" pitchFamily="34" charset="0"/>
              </a:rPr>
              <a:t>scenariului</a:t>
            </a:r>
            <a:r>
              <a:rPr lang="en-US" dirty="0" smtClean="0">
                <a:latin typeface="Arial" pitchFamily="34" charset="0"/>
                <a:cs typeface="Arial" pitchFamily="34" charset="0"/>
              </a:rPr>
              <a:t>. </a:t>
            </a:r>
            <a:r>
              <a:rPr lang="en-US" dirty="0" err="1" smtClean="0">
                <a:latin typeface="Arial" pitchFamily="34" charset="0"/>
                <a:cs typeface="Arial" pitchFamily="34" charset="0"/>
              </a:rPr>
              <a:t>Punerea</a:t>
            </a:r>
            <a:r>
              <a:rPr lang="en-US" dirty="0" smtClean="0">
                <a:latin typeface="Arial" pitchFamily="34" charset="0"/>
                <a:cs typeface="Arial" pitchFamily="34" charset="0"/>
              </a:rPr>
              <a:t> </a:t>
            </a:r>
            <a:r>
              <a:rPr lang="en-US" dirty="0" err="1" smtClean="0">
                <a:latin typeface="Arial" pitchFamily="34" charset="0"/>
                <a:cs typeface="Arial" pitchFamily="34" charset="0"/>
              </a:rPr>
              <a:t>în</a:t>
            </a:r>
            <a:r>
              <a:rPr lang="en-US" dirty="0" smtClean="0">
                <a:latin typeface="Arial" pitchFamily="34" charset="0"/>
                <a:cs typeface="Arial" pitchFamily="34" charset="0"/>
              </a:rPr>
              <a:t> </a:t>
            </a:r>
            <a:r>
              <a:rPr lang="en-US" dirty="0" err="1" smtClean="0">
                <a:latin typeface="Arial" pitchFamily="34" charset="0"/>
                <a:cs typeface="Arial" pitchFamily="34" charset="0"/>
              </a:rPr>
              <a:t>aplicare</a:t>
            </a:r>
            <a:r>
              <a:rPr lang="en-US" dirty="0" smtClean="0">
                <a:latin typeface="Arial" pitchFamily="34" charset="0"/>
                <a:cs typeface="Arial" pitchFamily="34" charset="0"/>
              </a:rPr>
              <a:t> se</a:t>
            </a:r>
            <a:r>
              <a:rPr lang="ro-RO" dirty="0" smtClean="0">
                <a:latin typeface="Arial" pitchFamily="34" charset="0"/>
                <a:cs typeface="Arial" pitchFamily="34" charset="0"/>
              </a:rPr>
              <a:t> </a:t>
            </a:r>
            <a:r>
              <a:rPr lang="en-US" dirty="0" smtClean="0">
                <a:latin typeface="Arial" pitchFamily="34" charset="0"/>
                <a:cs typeface="Arial" pitchFamily="34" charset="0"/>
              </a:rPr>
              <a:t>face </a:t>
            </a:r>
            <a:r>
              <a:rPr lang="en-US" dirty="0" err="1" smtClean="0">
                <a:latin typeface="Arial" pitchFamily="34" charset="0"/>
                <a:cs typeface="Arial" pitchFamily="34" charset="0"/>
              </a:rPr>
              <a:t>în</a:t>
            </a:r>
            <a:r>
              <a:rPr lang="en-US" dirty="0" smtClean="0">
                <a:latin typeface="Arial" pitchFamily="34" charset="0"/>
                <a:cs typeface="Arial" pitchFamily="34" charset="0"/>
              </a:rPr>
              <a:t> </a:t>
            </a:r>
            <a:r>
              <a:rPr lang="en-US" dirty="0" err="1" smtClean="0">
                <a:latin typeface="Arial" pitchFamily="34" charset="0"/>
                <a:cs typeface="Arial" pitchFamily="34" charset="0"/>
              </a:rPr>
              <a:t>standardul</a:t>
            </a:r>
            <a:r>
              <a:rPr lang="en-US" dirty="0" smtClean="0">
                <a:latin typeface="Arial" pitchFamily="34" charset="0"/>
                <a:cs typeface="Arial" pitchFamily="34" charset="0"/>
              </a:rPr>
              <a:t> Java. </a:t>
            </a:r>
            <a:r>
              <a:rPr lang="en-US" dirty="0" err="1" smtClean="0">
                <a:latin typeface="Arial" pitchFamily="34" charset="0"/>
                <a:cs typeface="Arial" pitchFamily="34" charset="0"/>
              </a:rPr>
              <a:t>Greenfoot</a:t>
            </a:r>
            <a:r>
              <a:rPr lang="en-US" dirty="0" smtClean="0">
                <a:latin typeface="Arial" pitchFamily="34" charset="0"/>
                <a:cs typeface="Arial" pitchFamily="34" charset="0"/>
              </a:rPr>
              <a:t> </a:t>
            </a:r>
            <a:r>
              <a:rPr lang="en-US" dirty="0" err="1" smtClean="0">
                <a:latin typeface="Arial" pitchFamily="34" charset="0"/>
                <a:cs typeface="Arial" pitchFamily="34" charset="0"/>
              </a:rPr>
              <a:t>ofer</a:t>
            </a:r>
            <a:r>
              <a:rPr lang="ro-RO" dirty="0" smtClean="0">
                <a:latin typeface="Arial" pitchFamily="34" charset="0"/>
                <a:cs typeface="Arial" pitchFamily="34" charset="0"/>
              </a:rPr>
              <a:t>ă </a:t>
            </a:r>
            <a:r>
              <a:rPr lang="pt-BR" dirty="0" smtClean="0">
                <a:latin typeface="Arial" pitchFamily="34" charset="0"/>
                <a:cs typeface="Arial" pitchFamily="34" charset="0"/>
              </a:rPr>
              <a:t>metode API pentru o gam</a:t>
            </a:r>
            <a:r>
              <a:rPr lang="ro-RO" dirty="0" smtClean="0">
                <a:latin typeface="Arial" pitchFamily="34" charset="0"/>
                <a:cs typeface="Arial" pitchFamily="34" charset="0"/>
              </a:rPr>
              <a:t>ă</a:t>
            </a:r>
            <a:r>
              <a:rPr lang="pt-BR" dirty="0" smtClean="0">
                <a:latin typeface="Arial" pitchFamily="34" charset="0"/>
                <a:cs typeface="Arial" pitchFamily="34" charset="0"/>
              </a:rPr>
              <a:t> de sarcini</a:t>
            </a:r>
            <a:r>
              <a:rPr lang="ro-RO" dirty="0" smtClean="0">
                <a:latin typeface="Arial" pitchFamily="34" charset="0"/>
                <a:cs typeface="Arial" pitchFamily="34" charset="0"/>
              </a:rPr>
              <a:t> </a:t>
            </a:r>
            <a:r>
              <a:rPr lang="pt-BR" dirty="0" smtClean="0">
                <a:latin typeface="Arial" pitchFamily="34" charset="0"/>
                <a:cs typeface="Arial" pitchFamily="34" charset="0"/>
              </a:rPr>
              <a:t>comune, cum ar fi anima</a:t>
            </a:r>
            <a:r>
              <a:rPr lang="ro-RO" dirty="0" smtClean="0">
                <a:latin typeface="Arial" pitchFamily="34" charset="0"/>
                <a:cs typeface="Arial" pitchFamily="34" charset="0"/>
              </a:rPr>
              <a:t>ţ</a:t>
            </a:r>
            <a:r>
              <a:rPr lang="pt-BR" dirty="0" smtClean="0">
                <a:latin typeface="Arial" pitchFamily="34" charset="0"/>
                <a:cs typeface="Arial" pitchFamily="34" charset="0"/>
              </a:rPr>
              <a:t>ie, sunet,</a:t>
            </a:r>
            <a:r>
              <a:rPr lang="ro-RO" dirty="0" smtClean="0">
                <a:latin typeface="Arial" pitchFamily="34" charset="0"/>
                <a:cs typeface="Arial" pitchFamily="34" charset="0"/>
              </a:rPr>
              <a:t> </a:t>
            </a:r>
            <a:r>
              <a:rPr lang="en-US" dirty="0" err="1" smtClean="0">
                <a:latin typeface="Arial" pitchFamily="34" charset="0"/>
                <a:cs typeface="Arial" pitchFamily="34" charset="0"/>
              </a:rPr>
              <a:t>randomizare</a:t>
            </a:r>
            <a:r>
              <a:rPr lang="en-US" dirty="0" smtClean="0">
                <a:latin typeface="Arial" pitchFamily="34" charset="0"/>
                <a:cs typeface="Arial" pitchFamily="34" charset="0"/>
              </a:rPr>
              <a:t>, </a:t>
            </a:r>
            <a:r>
              <a:rPr lang="en-US" dirty="0" err="1" smtClean="0">
                <a:latin typeface="Arial" pitchFamily="34" charset="0"/>
                <a:cs typeface="Arial" pitchFamily="34" charset="0"/>
              </a:rPr>
              <a:t>precum</a:t>
            </a:r>
            <a:r>
              <a:rPr lang="ro-RO" dirty="0" smtClean="0">
                <a:latin typeface="Arial" pitchFamily="34" charset="0"/>
                <a:cs typeface="Arial" pitchFamily="34" charset="0"/>
              </a:rPr>
              <a:t> </a:t>
            </a:r>
            <a:r>
              <a:rPr lang="en-US" dirty="0" err="1" smtClean="0">
                <a:latin typeface="Arial" pitchFamily="34" charset="0"/>
                <a:cs typeface="Arial" pitchFamily="34" charset="0"/>
              </a:rPr>
              <a:t>și</a:t>
            </a:r>
            <a:r>
              <a:rPr lang="en-US" dirty="0" smtClean="0">
                <a:latin typeface="Arial" pitchFamily="34" charset="0"/>
                <a:cs typeface="Arial" pitchFamily="34" charset="0"/>
              </a:rPr>
              <a:t> </a:t>
            </a:r>
            <a:r>
              <a:rPr lang="en-US" dirty="0" err="1" smtClean="0">
                <a:latin typeface="Arial" pitchFamily="34" charset="0"/>
                <a:cs typeface="Arial" pitchFamily="34" charset="0"/>
              </a:rPr>
              <a:t>manipularea</a:t>
            </a:r>
            <a:r>
              <a:rPr lang="ro-RO" dirty="0" smtClean="0">
                <a:latin typeface="Arial" pitchFamily="34" charset="0"/>
                <a:cs typeface="Arial" pitchFamily="34" charset="0"/>
              </a:rPr>
              <a:t> </a:t>
            </a:r>
            <a:r>
              <a:rPr lang="it-IT" dirty="0" smtClean="0">
                <a:latin typeface="Arial" pitchFamily="34" charset="0"/>
                <a:cs typeface="Arial" pitchFamily="34" charset="0"/>
              </a:rPr>
              <a:t>imaginii. Toate bibliotecile standard Java</a:t>
            </a:r>
            <a:r>
              <a:rPr lang="ro-RO" dirty="0" smtClean="0">
                <a:latin typeface="Arial" pitchFamily="34" charset="0"/>
                <a:cs typeface="Arial" pitchFamily="34" charset="0"/>
              </a:rPr>
              <a:t> </a:t>
            </a:r>
            <a:r>
              <a:rPr lang="en-US" dirty="0" smtClean="0">
                <a:latin typeface="Arial" pitchFamily="34" charset="0"/>
                <a:cs typeface="Arial" pitchFamily="34" charset="0"/>
              </a:rPr>
              <a:t>pot </a:t>
            </a:r>
            <a:r>
              <a:rPr lang="en-US" dirty="0" err="1" smtClean="0">
                <a:latin typeface="Arial" pitchFamily="34" charset="0"/>
                <a:cs typeface="Arial" pitchFamily="34" charset="0"/>
              </a:rPr>
              <a:t>fi</a:t>
            </a:r>
            <a:r>
              <a:rPr lang="en-US" dirty="0" smtClean="0">
                <a:latin typeface="Arial" pitchFamily="34" charset="0"/>
                <a:cs typeface="Arial" pitchFamily="34" charset="0"/>
              </a:rPr>
              <a:t> </a:t>
            </a:r>
            <a:r>
              <a:rPr lang="en-US" dirty="0" err="1" smtClean="0">
                <a:latin typeface="Arial" pitchFamily="34" charset="0"/>
                <a:cs typeface="Arial" pitchFamily="34" charset="0"/>
              </a:rPr>
              <a:t>folosite</a:t>
            </a:r>
            <a:r>
              <a:rPr lang="en-US" dirty="0" smtClean="0">
                <a:latin typeface="Arial" pitchFamily="34" charset="0"/>
                <a:cs typeface="Arial" pitchFamily="34" charset="0"/>
              </a:rPr>
              <a:t> la </a:t>
            </a:r>
            <a:r>
              <a:rPr lang="en-US" dirty="0" err="1" smtClean="0">
                <a:latin typeface="Arial" pitchFamily="34" charset="0"/>
                <a:cs typeface="Arial" pitchFamily="34" charset="0"/>
              </a:rPr>
              <a:t>fel</a:t>
            </a:r>
            <a:r>
              <a:rPr lang="en-US" dirty="0" smtClean="0">
                <a:latin typeface="Arial" pitchFamily="34" charset="0"/>
                <a:cs typeface="Arial" pitchFamily="34" charset="0"/>
              </a:rPr>
              <a:t> de </a:t>
            </a:r>
            <a:r>
              <a:rPr lang="en-US" dirty="0" err="1" smtClean="0">
                <a:latin typeface="Arial" pitchFamily="34" charset="0"/>
                <a:cs typeface="Arial" pitchFamily="34" charset="0"/>
              </a:rPr>
              <a:t>bine</a:t>
            </a:r>
            <a:r>
              <a:rPr lang="en-US" dirty="0" smtClean="0">
                <a:latin typeface="Arial" pitchFamily="34" charset="0"/>
                <a:cs typeface="Arial" pitchFamily="34" charset="0"/>
              </a:rPr>
              <a:t>, </a:t>
            </a:r>
            <a:r>
              <a:rPr lang="en-US" dirty="0" err="1" smtClean="0">
                <a:latin typeface="Arial" pitchFamily="34" charset="0"/>
                <a:cs typeface="Arial" pitchFamily="34" charset="0"/>
              </a:rPr>
              <a:t>și</a:t>
            </a:r>
            <a:r>
              <a:rPr lang="en-US" dirty="0" smtClean="0">
                <a:latin typeface="Arial" pitchFamily="34" charset="0"/>
                <a:cs typeface="Arial" pitchFamily="34" charset="0"/>
              </a:rPr>
              <a:t> pot </a:t>
            </a:r>
            <a:r>
              <a:rPr lang="en-US" dirty="0" err="1" smtClean="0">
                <a:latin typeface="Arial" pitchFamily="34" charset="0"/>
                <a:cs typeface="Arial" pitchFamily="34" charset="0"/>
              </a:rPr>
              <a:t>fi</a:t>
            </a:r>
            <a:r>
              <a:rPr lang="en-US" dirty="0" smtClean="0">
                <a:latin typeface="Arial" pitchFamily="34" charset="0"/>
                <a:cs typeface="Arial" pitchFamily="34" charset="0"/>
              </a:rPr>
              <a:t> </a:t>
            </a:r>
            <a:r>
              <a:rPr lang="en-US" dirty="0" err="1" smtClean="0">
                <a:latin typeface="Arial" pitchFamily="34" charset="0"/>
                <a:cs typeface="Arial" pitchFamily="34" charset="0"/>
              </a:rPr>
              <a:t>atinse</a:t>
            </a:r>
            <a:r>
              <a:rPr lang="ro-RO" dirty="0" smtClean="0">
                <a:latin typeface="Arial" pitchFamily="34" charset="0"/>
                <a:cs typeface="Arial" pitchFamily="34" charset="0"/>
              </a:rPr>
              <a:t> </a:t>
            </a:r>
            <a:r>
              <a:rPr lang="en-US" dirty="0" err="1" smtClean="0">
                <a:latin typeface="Arial" pitchFamily="34" charset="0"/>
                <a:cs typeface="Arial" pitchFamily="34" charset="0"/>
              </a:rPr>
              <a:t>func</a:t>
            </a:r>
            <a:r>
              <a:rPr lang="ro-RO" dirty="0" smtClean="0">
                <a:latin typeface="Arial" pitchFamily="34" charset="0"/>
                <a:cs typeface="Arial" pitchFamily="34" charset="0"/>
              </a:rPr>
              <a:t>ţ</a:t>
            </a:r>
            <a:r>
              <a:rPr lang="en-US" dirty="0" err="1" smtClean="0">
                <a:latin typeface="Arial" pitchFamily="34" charset="0"/>
                <a:cs typeface="Arial" pitchFamily="34" charset="0"/>
              </a:rPr>
              <a:t>ionalit</a:t>
            </a:r>
            <a:r>
              <a:rPr lang="ro-RO" dirty="0" smtClean="0">
                <a:latin typeface="Arial" pitchFamily="34" charset="0"/>
                <a:cs typeface="Arial" pitchFamily="34" charset="0"/>
              </a:rPr>
              <a:t>ă</a:t>
            </a:r>
            <a:r>
              <a:rPr lang="en-US" dirty="0" err="1" smtClean="0">
                <a:latin typeface="Arial" pitchFamily="34" charset="0"/>
                <a:cs typeface="Arial" pitchFamily="34" charset="0"/>
              </a:rPr>
              <a:t>ti</a:t>
            </a:r>
            <a:r>
              <a:rPr lang="en-US" dirty="0" smtClean="0">
                <a:latin typeface="Arial" pitchFamily="34" charset="0"/>
                <a:cs typeface="Arial" pitchFamily="34" charset="0"/>
              </a:rPr>
              <a:t> </a:t>
            </a:r>
            <a:r>
              <a:rPr lang="en-US" dirty="0" err="1" smtClean="0">
                <a:latin typeface="Arial" pitchFamily="34" charset="0"/>
                <a:cs typeface="Arial" pitchFamily="34" charset="0"/>
              </a:rPr>
              <a:t>complexe</a:t>
            </a:r>
            <a:r>
              <a:rPr lang="en-US" dirty="0" smtClean="0">
                <a:latin typeface="Arial" pitchFamily="34" charset="0"/>
                <a:cs typeface="Arial" pitchFamily="34" charset="0"/>
              </a:rPr>
              <a:t>. </a:t>
            </a:r>
          </a:p>
          <a:p>
            <a:pPr algn="just"/>
            <a:endParaRPr lang="en-US" dirty="0">
              <a:latin typeface="Arial" pitchFamily="34" charset="0"/>
              <a:cs typeface="Arial" pitchFamily="34" charset="0"/>
            </a:endParaRP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just"/>
            <a:r>
              <a:rPr lang="en-US" dirty="0" err="1" smtClean="0">
                <a:latin typeface="Arial" pitchFamily="34" charset="0"/>
                <a:cs typeface="Arial" pitchFamily="34" charset="0"/>
              </a:rPr>
              <a:t>Spre</a:t>
            </a:r>
            <a:r>
              <a:rPr lang="en-US" dirty="0" smtClean="0">
                <a:latin typeface="Arial" pitchFamily="34" charset="0"/>
                <a:cs typeface="Arial" pitchFamily="34" charset="0"/>
              </a:rPr>
              <a:t> </a:t>
            </a:r>
            <a:r>
              <a:rPr lang="en-US" dirty="0" err="1" smtClean="0">
                <a:latin typeface="Arial" pitchFamily="34" charset="0"/>
                <a:cs typeface="Arial" pitchFamily="34" charset="0"/>
              </a:rPr>
              <a:t>deosebire</a:t>
            </a:r>
            <a:r>
              <a:rPr lang="en-US" dirty="0" smtClean="0">
                <a:latin typeface="Arial" pitchFamily="34" charset="0"/>
                <a:cs typeface="Arial" pitchFamily="34" charset="0"/>
              </a:rPr>
              <a:t> de Alice, care </a:t>
            </a:r>
            <a:r>
              <a:rPr lang="en-US" dirty="0" err="1" smtClean="0">
                <a:latin typeface="Arial" pitchFamily="34" charset="0"/>
                <a:cs typeface="Arial" pitchFamily="34" charset="0"/>
              </a:rPr>
              <a:t>presupune</a:t>
            </a:r>
            <a:r>
              <a:rPr lang="ro-RO" dirty="0" smtClean="0">
                <a:latin typeface="Arial" pitchFamily="34" charset="0"/>
                <a:cs typeface="Arial" pitchFamily="34" charset="0"/>
              </a:rPr>
              <a:t> </a:t>
            </a:r>
            <a:r>
              <a:rPr lang="en-US" dirty="0" err="1" smtClean="0">
                <a:latin typeface="Arial" pitchFamily="34" charset="0"/>
                <a:cs typeface="Arial" pitchFamily="34" charset="0"/>
              </a:rPr>
              <a:t>foarte</a:t>
            </a:r>
            <a:r>
              <a:rPr lang="en-US" dirty="0" smtClean="0">
                <a:latin typeface="Arial" pitchFamily="34" charset="0"/>
                <a:cs typeface="Arial" pitchFamily="34" charset="0"/>
              </a:rPr>
              <a:t> </a:t>
            </a:r>
            <a:r>
              <a:rPr lang="en-US" dirty="0" err="1" smtClean="0">
                <a:latin typeface="Arial" pitchFamily="34" charset="0"/>
                <a:cs typeface="Arial" pitchFamily="34" charset="0"/>
              </a:rPr>
              <a:t>mult</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programare</a:t>
            </a:r>
            <a:r>
              <a:rPr lang="en-US" dirty="0" smtClean="0">
                <a:latin typeface="Arial" pitchFamily="34" charset="0"/>
                <a:cs typeface="Arial" pitchFamily="34" charset="0"/>
              </a:rPr>
              <a:t> </a:t>
            </a:r>
            <a:r>
              <a:rPr lang="en-US" dirty="0" err="1" smtClean="0">
                <a:latin typeface="Arial" pitchFamily="34" charset="0"/>
                <a:cs typeface="Arial" pitchFamily="34" charset="0"/>
              </a:rPr>
              <a:t>vizual</a:t>
            </a:r>
            <a:r>
              <a:rPr lang="ro-RO" dirty="0" smtClean="0">
                <a:latin typeface="Arial" pitchFamily="34" charset="0"/>
                <a:cs typeface="Arial" pitchFamily="34" charset="0"/>
              </a:rPr>
              <a:t>ă</a:t>
            </a:r>
            <a:r>
              <a:rPr lang="en-US" dirty="0" smtClean="0">
                <a:latin typeface="Arial" pitchFamily="34" charset="0"/>
                <a:cs typeface="Arial" pitchFamily="34" charset="0"/>
              </a:rPr>
              <a:t>,</a:t>
            </a:r>
            <a:r>
              <a:rPr lang="ro-RO" dirty="0" smtClean="0">
                <a:latin typeface="Arial" pitchFamily="34" charset="0"/>
                <a:cs typeface="Arial" pitchFamily="34" charset="0"/>
              </a:rPr>
              <a:t> </a:t>
            </a:r>
            <a:r>
              <a:rPr lang="en-US" dirty="0" err="1" smtClean="0">
                <a:latin typeface="Arial" pitchFamily="34" charset="0"/>
                <a:cs typeface="Arial" pitchFamily="34" charset="0"/>
              </a:rPr>
              <a:t>Greenfoot</a:t>
            </a:r>
            <a:r>
              <a:rPr lang="en-US" dirty="0" smtClean="0">
                <a:latin typeface="Arial" pitchFamily="34" charset="0"/>
                <a:cs typeface="Arial" pitchFamily="34" charset="0"/>
              </a:rPr>
              <a:t> </a:t>
            </a:r>
            <a:r>
              <a:rPr lang="ro-RO" dirty="0" smtClean="0">
                <a:latin typeface="Arial" pitchFamily="34" charset="0"/>
                <a:cs typeface="Arial" pitchFamily="34" charset="0"/>
              </a:rPr>
              <a:t>î</a:t>
            </a:r>
            <a:r>
              <a:rPr lang="en-US" dirty="0" err="1" smtClean="0">
                <a:latin typeface="Arial" pitchFamily="34" charset="0"/>
                <a:cs typeface="Arial" pitchFamily="34" charset="0"/>
              </a:rPr>
              <a:t>nseamna</a:t>
            </a:r>
            <a:r>
              <a:rPr lang="en-US" dirty="0" smtClean="0">
                <a:latin typeface="Arial" pitchFamily="34" charset="0"/>
                <a:cs typeface="Arial" pitchFamily="34" charset="0"/>
              </a:rPr>
              <a:t> </a:t>
            </a:r>
            <a:r>
              <a:rPr lang="en-US" dirty="0" err="1" smtClean="0">
                <a:latin typeface="Arial" pitchFamily="34" charset="0"/>
                <a:cs typeface="Arial" pitchFamily="34" charset="0"/>
              </a:rPr>
              <a:t>mai</a:t>
            </a:r>
            <a:r>
              <a:rPr lang="en-US" dirty="0" smtClean="0">
                <a:latin typeface="Arial" pitchFamily="34" charset="0"/>
                <a:cs typeface="Arial" pitchFamily="34" charset="0"/>
              </a:rPr>
              <a:t> </a:t>
            </a:r>
            <a:r>
              <a:rPr lang="en-US" dirty="0" err="1" smtClean="0">
                <a:latin typeface="Arial" pitchFamily="34" charset="0"/>
                <a:cs typeface="Arial" pitchFamily="34" charset="0"/>
              </a:rPr>
              <a:t>mult</a:t>
            </a:r>
            <a:r>
              <a:rPr lang="en-US" dirty="0" smtClean="0">
                <a:latin typeface="Arial" pitchFamily="34" charset="0"/>
                <a:cs typeface="Arial" pitchFamily="34" charset="0"/>
              </a:rPr>
              <a:t> </a:t>
            </a:r>
            <a:r>
              <a:rPr lang="en-US" dirty="0" err="1" smtClean="0">
                <a:latin typeface="Arial" pitchFamily="34" charset="0"/>
                <a:cs typeface="Arial" pitchFamily="34" charset="0"/>
              </a:rPr>
              <a:t>scrierea</a:t>
            </a:r>
            <a:r>
              <a:rPr lang="en-US" dirty="0" smtClean="0">
                <a:latin typeface="Arial" pitchFamily="34" charset="0"/>
                <a:cs typeface="Arial" pitchFamily="34" charset="0"/>
              </a:rPr>
              <a:t> de</a:t>
            </a:r>
            <a:r>
              <a:rPr lang="ro-RO" dirty="0" smtClean="0">
                <a:latin typeface="Arial" pitchFamily="34" charset="0"/>
                <a:cs typeface="Arial" pitchFamily="34" charset="0"/>
              </a:rPr>
              <a:t> </a:t>
            </a:r>
            <a:r>
              <a:rPr lang="fr-FR" dirty="0" err="1" smtClean="0">
                <a:latin typeface="Arial" pitchFamily="34" charset="0"/>
                <a:cs typeface="Arial" pitchFamily="34" charset="0"/>
              </a:rPr>
              <a:t>cod</a:t>
            </a:r>
            <a:r>
              <a:rPr lang="fr-FR" dirty="0" smtClean="0">
                <a:latin typeface="Arial" pitchFamily="34" charset="0"/>
                <a:cs typeface="Arial" pitchFamily="34" charset="0"/>
              </a:rPr>
              <a:t> Java. </a:t>
            </a:r>
            <a:r>
              <a:rPr lang="fr-FR" dirty="0" err="1" smtClean="0">
                <a:latin typeface="Arial" pitchFamily="34" charset="0"/>
                <a:cs typeface="Arial" pitchFamily="34" charset="0"/>
              </a:rPr>
              <a:t>Principalul</a:t>
            </a:r>
            <a:r>
              <a:rPr lang="fr-FR" dirty="0" smtClean="0">
                <a:latin typeface="Arial" pitchFamily="34" charset="0"/>
                <a:cs typeface="Arial" pitchFamily="34" charset="0"/>
              </a:rPr>
              <a:t> instrument de</a:t>
            </a:r>
            <a:r>
              <a:rPr lang="ro-RO" dirty="0" smtClean="0">
                <a:latin typeface="Arial" pitchFamily="34" charset="0"/>
                <a:cs typeface="Arial" pitchFamily="34" charset="0"/>
              </a:rPr>
              <a:t> </a:t>
            </a:r>
            <a:r>
              <a:rPr lang="en-US" dirty="0" err="1" smtClean="0">
                <a:latin typeface="Arial" pitchFamily="34" charset="0"/>
                <a:cs typeface="Arial" pitchFamily="34" charset="0"/>
              </a:rPr>
              <a:t>programare</a:t>
            </a:r>
            <a:r>
              <a:rPr lang="en-US" dirty="0" smtClean="0">
                <a:latin typeface="Arial" pitchFamily="34" charset="0"/>
                <a:cs typeface="Arial" pitchFamily="34" charset="0"/>
              </a:rPr>
              <a:t> </a:t>
            </a:r>
            <a:r>
              <a:rPr lang="ro-RO" dirty="0" smtClean="0">
                <a:latin typeface="Arial" pitchFamily="34" charset="0"/>
                <a:cs typeface="Arial" pitchFamily="34" charset="0"/>
              </a:rPr>
              <a:t>î</a:t>
            </a:r>
            <a:r>
              <a:rPr lang="en-US" dirty="0" smtClean="0">
                <a:latin typeface="Arial" pitchFamily="34" charset="0"/>
                <a:cs typeface="Arial" pitchFamily="34" charset="0"/>
              </a:rPr>
              <a:t>n </a:t>
            </a:r>
            <a:r>
              <a:rPr lang="en-US" dirty="0" err="1" smtClean="0">
                <a:latin typeface="Arial" pitchFamily="34" charset="0"/>
                <a:cs typeface="Arial" pitchFamily="34" charset="0"/>
              </a:rPr>
              <a:t>Greenfoot</a:t>
            </a:r>
            <a:r>
              <a:rPr lang="en-US" dirty="0" smtClean="0">
                <a:latin typeface="Arial" pitchFamily="34" charset="0"/>
                <a:cs typeface="Arial" pitchFamily="34" charset="0"/>
              </a:rPr>
              <a:t> </a:t>
            </a:r>
            <a:r>
              <a:rPr lang="en-US" dirty="0" err="1" smtClean="0">
                <a:latin typeface="Arial" pitchFamily="34" charset="0"/>
                <a:cs typeface="Arial" pitchFamily="34" charset="0"/>
              </a:rPr>
              <a:t>este</a:t>
            </a:r>
            <a:r>
              <a:rPr lang="en-US" dirty="0" smtClean="0">
                <a:latin typeface="Arial" pitchFamily="34" charset="0"/>
                <a:cs typeface="Arial" pitchFamily="34" charset="0"/>
              </a:rPr>
              <a:t> </a:t>
            </a:r>
            <a:r>
              <a:rPr lang="en-US" dirty="0" err="1" smtClean="0">
                <a:latin typeface="Arial" pitchFamily="34" charset="0"/>
                <a:cs typeface="Arial" pitchFamily="34" charset="0"/>
              </a:rPr>
              <a:t>editorul</a:t>
            </a:r>
            <a:r>
              <a:rPr lang="en-US" dirty="0" smtClean="0">
                <a:latin typeface="Arial" pitchFamily="34" charset="0"/>
                <a:cs typeface="Arial" pitchFamily="34" charset="0"/>
              </a:rPr>
              <a:t> de</a:t>
            </a:r>
            <a:r>
              <a:rPr lang="ro-RO" dirty="0" smtClean="0">
                <a:latin typeface="Arial" pitchFamily="34" charset="0"/>
                <a:cs typeface="Arial" pitchFamily="34" charset="0"/>
              </a:rPr>
              <a:t> </a:t>
            </a:r>
            <a:r>
              <a:rPr lang="en-US" dirty="0" smtClean="0">
                <a:latin typeface="Arial" pitchFamily="34" charset="0"/>
                <a:cs typeface="Arial" pitchFamily="34" charset="0"/>
              </a:rPr>
              <a:t>cod. </a:t>
            </a:r>
            <a:r>
              <a:rPr lang="en-US" dirty="0" err="1" smtClean="0">
                <a:latin typeface="Arial" pitchFamily="34" charset="0"/>
                <a:cs typeface="Arial" pitchFamily="34" charset="0"/>
              </a:rPr>
              <a:t>Editorul</a:t>
            </a:r>
            <a:r>
              <a:rPr lang="en-US" dirty="0" smtClean="0">
                <a:latin typeface="Arial" pitchFamily="34" charset="0"/>
                <a:cs typeface="Arial" pitchFamily="34" charset="0"/>
              </a:rPr>
              <a:t> de cod </a:t>
            </a:r>
            <a:r>
              <a:rPr lang="en-US" dirty="0" err="1" smtClean="0">
                <a:latin typeface="Arial" pitchFamily="34" charset="0"/>
                <a:cs typeface="Arial" pitchFamily="34" charset="0"/>
              </a:rPr>
              <a:t>afi</a:t>
            </a:r>
            <a:r>
              <a:rPr lang="ro-RO" dirty="0" smtClean="0">
                <a:latin typeface="Arial" pitchFamily="34" charset="0"/>
                <a:cs typeface="Arial" pitchFamily="34" charset="0"/>
              </a:rPr>
              <a:t>ş</a:t>
            </a:r>
            <a:r>
              <a:rPr lang="en-US" dirty="0" err="1" smtClean="0">
                <a:latin typeface="Arial" pitchFamily="34" charset="0"/>
                <a:cs typeface="Arial" pitchFamily="34" charset="0"/>
              </a:rPr>
              <a:t>eaz</a:t>
            </a:r>
            <a:r>
              <a:rPr lang="ro-RO" dirty="0" smtClean="0">
                <a:latin typeface="Arial" pitchFamily="34" charset="0"/>
                <a:cs typeface="Arial" pitchFamily="34" charset="0"/>
              </a:rPr>
              <a:t>ă </a:t>
            </a:r>
            <a:r>
              <a:rPr lang="it-IT" dirty="0" smtClean="0">
                <a:latin typeface="Arial" pitchFamily="34" charset="0"/>
                <a:cs typeface="Arial" pitchFamily="34" charset="0"/>
              </a:rPr>
              <a:t>codul surs</a:t>
            </a:r>
            <a:r>
              <a:rPr lang="ro-RO" dirty="0" smtClean="0">
                <a:latin typeface="Arial" pitchFamily="34" charset="0"/>
                <a:cs typeface="Arial" pitchFamily="34" charset="0"/>
              </a:rPr>
              <a:t>ă</a:t>
            </a:r>
            <a:r>
              <a:rPr lang="it-IT" dirty="0" smtClean="0">
                <a:latin typeface="Arial" pitchFamily="34" charset="0"/>
                <a:cs typeface="Arial" pitchFamily="34" charset="0"/>
              </a:rPr>
              <a:t> pentru clas</a:t>
            </a:r>
            <a:r>
              <a:rPr lang="ro-RO" dirty="0" smtClean="0">
                <a:latin typeface="Arial" pitchFamily="34" charset="0"/>
                <a:cs typeface="Arial" pitchFamily="34" charset="0"/>
              </a:rPr>
              <a:t>ă</a:t>
            </a:r>
            <a:r>
              <a:rPr lang="it-IT" dirty="0" smtClean="0">
                <a:latin typeface="Arial" pitchFamily="34" charset="0"/>
                <a:cs typeface="Arial" pitchFamily="34" charset="0"/>
              </a:rPr>
              <a:t>. Codul surs</a:t>
            </a:r>
            <a:r>
              <a:rPr lang="ro-RO" dirty="0" smtClean="0">
                <a:latin typeface="Arial" pitchFamily="34" charset="0"/>
                <a:cs typeface="Arial" pitchFamily="34" charset="0"/>
              </a:rPr>
              <a:t>ă</a:t>
            </a:r>
            <a:r>
              <a:rPr lang="it-IT" dirty="0" smtClean="0">
                <a:latin typeface="Arial" pitchFamily="34" charset="0"/>
                <a:cs typeface="Arial" pitchFamily="34" charset="0"/>
              </a:rPr>
              <a:t> al</a:t>
            </a:r>
            <a:r>
              <a:rPr lang="ro-RO" dirty="0" smtClean="0">
                <a:latin typeface="Arial" pitchFamily="34" charset="0"/>
                <a:cs typeface="Arial" pitchFamily="34" charset="0"/>
              </a:rPr>
              <a:t> </a:t>
            </a:r>
            <a:r>
              <a:rPr lang="it-IT" dirty="0" smtClean="0">
                <a:latin typeface="Arial" pitchFamily="34" charset="0"/>
                <a:cs typeface="Arial" pitchFamily="34" charset="0"/>
              </a:rPr>
              <a:t>clasei specific</a:t>
            </a:r>
            <a:r>
              <a:rPr lang="ro-RO" dirty="0" smtClean="0">
                <a:latin typeface="Arial" pitchFamily="34" charset="0"/>
                <a:cs typeface="Arial" pitchFamily="34" charset="0"/>
              </a:rPr>
              <a:t>ă</a:t>
            </a:r>
            <a:r>
              <a:rPr lang="it-IT" dirty="0" smtClean="0">
                <a:latin typeface="Arial" pitchFamily="34" charset="0"/>
                <a:cs typeface="Arial" pitchFamily="34" charset="0"/>
              </a:rPr>
              <a:t> toate propriet</a:t>
            </a:r>
            <a:r>
              <a:rPr lang="ro-RO" dirty="0" smtClean="0">
                <a:latin typeface="Arial" pitchFamily="34" charset="0"/>
                <a:cs typeface="Arial" pitchFamily="34" charset="0"/>
              </a:rPr>
              <a:t>ăţ</a:t>
            </a:r>
            <a:r>
              <a:rPr lang="it-IT" dirty="0" smtClean="0">
                <a:latin typeface="Arial" pitchFamily="34" charset="0"/>
                <a:cs typeface="Arial" pitchFamily="34" charset="0"/>
              </a:rPr>
              <a:t>ile </a:t>
            </a:r>
            <a:r>
              <a:rPr lang="ro-RO" dirty="0" smtClean="0">
                <a:latin typeface="Arial" pitchFamily="34" charset="0"/>
                <a:cs typeface="Arial" pitchFamily="34" charset="0"/>
              </a:rPr>
              <a:t>ş</a:t>
            </a:r>
            <a:r>
              <a:rPr lang="it-IT" dirty="0" smtClean="0">
                <a:latin typeface="Arial" pitchFamily="34" charset="0"/>
                <a:cs typeface="Arial" pitchFamily="34" charset="0"/>
              </a:rPr>
              <a:t>i</a:t>
            </a:r>
            <a:r>
              <a:rPr lang="ro-RO" dirty="0" smtClean="0">
                <a:latin typeface="Arial" pitchFamily="34" charset="0"/>
                <a:cs typeface="Arial" pitchFamily="34" charset="0"/>
              </a:rPr>
              <a:t> </a:t>
            </a:r>
            <a:r>
              <a:rPr lang="it-IT" dirty="0" smtClean="0">
                <a:latin typeface="Arial" pitchFamily="34" charset="0"/>
                <a:cs typeface="Arial" pitchFamily="34" charset="0"/>
              </a:rPr>
              <a:t>caracteristicile clasei </a:t>
            </a:r>
            <a:r>
              <a:rPr lang="ro-RO" dirty="0" smtClean="0">
                <a:latin typeface="Arial" pitchFamily="34" charset="0"/>
                <a:cs typeface="Arial" pitchFamily="34" charset="0"/>
              </a:rPr>
              <a:t>ş</a:t>
            </a:r>
            <a:r>
              <a:rPr lang="it-IT" dirty="0" smtClean="0">
                <a:latin typeface="Arial" pitchFamily="34" charset="0"/>
                <a:cs typeface="Arial" pitchFamily="34" charset="0"/>
              </a:rPr>
              <a:t>i ale obiectelor sale.</a:t>
            </a:r>
          </a:p>
          <a:p>
            <a:pPr algn="just"/>
            <a:r>
              <a:rPr lang="it-IT" dirty="0" smtClean="0">
                <a:latin typeface="Arial" pitchFamily="34" charset="0"/>
                <a:cs typeface="Arial" pitchFamily="34" charset="0"/>
              </a:rPr>
              <a:t>Programatorul poate cere obiectelor din</a:t>
            </a:r>
            <a:r>
              <a:rPr lang="ro-RO" dirty="0" smtClean="0">
                <a:latin typeface="Arial" pitchFamily="34" charset="0"/>
                <a:cs typeface="Arial" pitchFamily="34" charset="0"/>
              </a:rPr>
              <a:t> </a:t>
            </a:r>
            <a:r>
              <a:rPr lang="en-US" dirty="0" err="1" smtClean="0">
                <a:latin typeface="Arial" pitchFamily="34" charset="0"/>
                <a:cs typeface="Arial" pitchFamily="34" charset="0"/>
              </a:rPr>
              <a:t>scenari</a:t>
            </a:r>
            <a:r>
              <a:rPr lang="ro-RO" dirty="0" smtClean="0">
                <a:latin typeface="Arial" pitchFamily="34" charset="0"/>
                <a:cs typeface="Arial" pitchFamily="34" charset="0"/>
              </a:rPr>
              <a:t>u</a:t>
            </a:r>
            <a:r>
              <a:rPr lang="en-US" dirty="0" smtClean="0">
                <a:latin typeface="Arial" pitchFamily="34" charset="0"/>
                <a:cs typeface="Arial" pitchFamily="34" charset="0"/>
              </a:rPr>
              <a:t> s</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efectueze</a:t>
            </a:r>
            <a:r>
              <a:rPr lang="en-US" dirty="0" smtClean="0">
                <a:latin typeface="Arial" pitchFamily="34" charset="0"/>
                <a:cs typeface="Arial" pitchFamily="34" charset="0"/>
              </a:rPr>
              <a:t> ac</a:t>
            </a:r>
            <a:r>
              <a:rPr lang="ro-RO" dirty="0" smtClean="0">
                <a:latin typeface="Arial" pitchFamily="34" charset="0"/>
                <a:cs typeface="Arial" pitchFamily="34" charset="0"/>
              </a:rPr>
              <a:t>ţ</a:t>
            </a:r>
            <a:r>
              <a:rPr lang="en-US" dirty="0" err="1" smtClean="0">
                <a:latin typeface="Arial" pitchFamily="34" charset="0"/>
                <a:cs typeface="Arial" pitchFamily="34" charset="0"/>
              </a:rPr>
              <a:t>iuni</a:t>
            </a:r>
            <a:r>
              <a:rPr lang="en-US" dirty="0" smtClean="0">
                <a:latin typeface="Arial" pitchFamily="34" charset="0"/>
                <a:cs typeface="Arial" pitchFamily="34" charset="0"/>
              </a:rPr>
              <a:t> </a:t>
            </a:r>
            <a:r>
              <a:rPr lang="en-US" dirty="0" err="1" smtClean="0">
                <a:latin typeface="Arial" pitchFamily="34" charset="0"/>
                <a:cs typeface="Arial" pitchFamily="34" charset="0"/>
              </a:rPr>
              <a:t>sau</a:t>
            </a:r>
            <a:r>
              <a:rPr lang="en-US" dirty="0" smtClean="0">
                <a:latin typeface="Arial" pitchFamily="34" charset="0"/>
                <a:cs typeface="Arial" pitchFamily="34" charset="0"/>
              </a:rPr>
              <a:t> s</a:t>
            </a:r>
            <a:r>
              <a:rPr lang="ro-RO" dirty="0" smtClean="0">
                <a:latin typeface="Arial" pitchFamily="34" charset="0"/>
                <a:cs typeface="Arial" pitchFamily="34" charset="0"/>
              </a:rPr>
              <a:t>ă </a:t>
            </a:r>
            <a:r>
              <a:rPr lang="en-US" dirty="0" smtClean="0">
                <a:latin typeface="Arial" pitchFamily="34" charset="0"/>
                <a:cs typeface="Arial" pitchFamily="34" charset="0"/>
              </a:rPr>
              <a:t>r</a:t>
            </a:r>
            <a:r>
              <a:rPr lang="ro-RO" dirty="0" smtClean="0">
                <a:latin typeface="Arial" pitchFamily="34" charset="0"/>
                <a:cs typeface="Arial" pitchFamily="34" charset="0"/>
              </a:rPr>
              <a:t>ă</a:t>
            </a:r>
            <a:r>
              <a:rPr lang="en-US" dirty="0" err="1" smtClean="0">
                <a:latin typeface="Arial" pitchFamily="34" charset="0"/>
                <a:cs typeface="Arial" pitchFamily="34" charset="0"/>
              </a:rPr>
              <a:t>spund</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unor</a:t>
            </a:r>
            <a:r>
              <a:rPr lang="en-US" dirty="0" smtClean="0">
                <a:latin typeface="Arial" pitchFamily="34" charset="0"/>
                <a:cs typeface="Arial" pitchFamily="34" charset="0"/>
              </a:rPr>
              <a:t> </a:t>
            </a:r>
            <a:r>
              <a:rPr lang="en-US" dirty="0" err="1" smtClean="0">
                <a:latin typeface="Arial" pitchFamily="34" charset="0"/>
                <a:cs typeface="Arial" pitchFamily="34" charset="0"/>
              </a:rPr>
              <a:t>cerin</a:t>
            </a:r>
            <a:r>
              <a:rPr lang="ro-RO" dirty="0" smtClean="0">
                <a:latin typeface="Arial" pitchFamily="34" charset="0"/>
                <a:cs typeface="Arial" pitchFamily="34" charset="0"/>
              </a:rPr>
              <a:t>ţ</a:t>
            </a:r>
            <a:r>
              <a:rPr lang="en-US" dirty="0" smtClean="0">
                <a:latin typeface="Arial" pitchFamily="34" charset="0"/>
                <a:cs typeface="Arial" pitchFamily="34" charset="0"/>
              </a:rPr>
              <a:t>e </a:t>
            </a:r>
            <a:r>
              <a:rPr lang="en-US" dirty="0" err="1" smtClean="0">
                <a:latin typeface="Arial" pitchFamily="34" charset="0"/>
                <a:cs typeface="Arial" pitchFamily="34" charset="0"/>
              </a:rPr>
              <a:t>prin</a:t>
            </a:r>
            <a:r>
              <a:rPr lang="en-US" dirty="0" smtClean="0">
                <a:latin typeface="Arial" pitchFamily="34" charset="0"/>
                <a:cs typeface="Arial" pitchFamily="34" charset="0"/>
              </a:rPr>
              <a:t> </a:t>
            </a:r>
            <a:r>
              <a:rPr lang="en-US" dirty="0" err="1" smtClean="0">
                <a:latin typeface="Arial" pitchFamily="34" charset="0"/>
                <a:cs typeface="Arial" pitchFamily="34" charset="0"/>
              </a:rPr>
              <a:t>scrierea</a:t>
            </a:r>
            <a:r>
              <a:rPr lang="en-US" dirty="0" smtClean="0">
                <a:latin typeface="Arial" pitchFamily="34" charset="0"/>
                <a:cs typeface="Arial" pitchFamily="34" charset="0"/>
              </a:rPr>
              <a:t> de cod</a:t>
            </a:r>
            <a:r>
              <a:rPr lang="ro-RO" dirty="0" smtClean="0">
                <a:latin typeface="Arial" pitchFamily="34" charset="0"/>
                <a:cs typeface="Arial" pitchFamily="34" charset="0"/>
              </a:rPr>
              <a:t> </a:t>
            </a:r>
            <a:r>
              <a:rPr lang="it-IT" dirty="0" smtClean="0">
                <a:latin typeface="Arial" pitchFamily="34" charset="0"/>
                <a:cs typeface="Arial" pitchFamily="34" charset="0"/>
              </a:rPr>
              <a:t>surs</a:t>
            </a:r>
            <a:r>
              <a:rPr lang="ro-RO" dirty="0" smtClean="0">
                <a:latin typeface="Arial" pitchFamily="34" charset="0"/>
                <a:cs typeface="Arial" pitchFamily="34" charset="0"/>
              </a:rPr>
              <a:t>ă</a:t>
            </a:r>
            <a:r>
              <a:rPr lang="it-IT" dirty="0" smtClean="0">
                <a:latin typeface="Arial" pitchFamily="34" charset="0"/>
                <a:cs typeface="Arial" pitchFamily="34" charset="0"/>
              </a:rPr>
              <a:t> </a:t>
            </a:r>
            <a:r>
              <a:rPr lang="ro-RO" dirty="0" smtClean="0">
                <a:latin typeface="Arial" pitchFamily="34" charset="0"/>
                <a:cs typeface="Arial" pitchFamily="34" charset="0"/>
              </a:rPr>
              <a:t>î</a:t>
            </a:r>
            <a:r>
              <a:rPr lang="it-IT" dirty="0" smtClean="0">
                <a:latin typeface="Arial" pitchFamily="34" charset="0"/>
                <a:cs typeface="Arial" pitchFamily="34" charset="0"/>
              </a:rPr>
              <a:t>n limbajul de programare Java. Cand</a:t>
            </a:r>
            <a:r>
              <a:rPr lang="ro-RO" dirty="0" smtClean="0">
                <a:latin typeface="Arial" pitchFamily="34" charset="0"/>
                <a:cs typeface="Arial" pitchFamily="34" charset="0"/>
              </a:rPr>
              <a:t> </a:t>
            </a:r>
            <a:r>
              <a:rPr lang="en-US" dirty="0" smtClean="0">
                <a:latin typeface="Arial" pitchFamily="34" charset="0"/>
                <a:cs typeface="Arial" pitchFamily="34" charset="0"/>
              </a:rPr>
              <a:t>select</a:t>
            </a:r>
            <a:r>
              <a:rPr lang="ro-RO" dirty="0" smtClean="0">
                <a:latin typeface="Arial" pitchFamily="34" charset="0"/>
                <a:cs typeface="Arial" pitchFamily="34" charset="0"/>
              </a:rPr>
              <a:t>ă</a:t>
            </a:r>
            <a:r>
              <a:rPr lang="en-US" dirty="0" smtClean="0">
                <a:latin typeface="Arial" pitchFamily="34" charset="0"/>
                <a:cs typeface="Arial" pitchFamily="34" charset="0"/>
              </a:rPr>
              <a:t>m </a:t>
            </a:r>
            <a:r>
              <a:rPr lang="ro-RO" dirty="0" smtClean="0">
                <a:latin typeface="Arial" pitchFamily="34" charset="0"/>
                <a:cs typeface="Arial" pitchFamily="34" charset="0"/>
              </a:rPr>
              <a:t>editorul (</a:t>
            </a:r>
            <a:r>
              <a:rPr lang="en-US" dirty="0" smtClean="0">
                <a:latin typeface="Arial" pitchFamily="34" charset="0"/>
                <a:cs typeface="Arial" pitchFamily="34" charset="0"/>
              </a:rPr>
              <a:t>“Open Editor”</a:t>
            </a:r>
            <a:r>
              <a:rPr lang="ro-RO" dirty="0" smtClean="0">
                <a:latin typeface="Arial" pitchFamily="34" charset="0"/>
                <a:cs typeface="Arial" pitchFamily="34" charset="0"/>
              </a:rPr>
              <a:t>)</a:t>
            </a:r>
            <a:r>
              <a:rPr lang="en-US" dirty="0" smtClean="0">
                <a:latin typeface="Arial" pitchFamily="34" charset="0"/>
                <a:cs typeface="Arial" pitchFamily="34" charset="0"/>
              </a:rPr>
              <a:t> din </a:t>
            </a:r>
            <a:r>
              <a:rPr lang="en-US" dirty="0" err="1" smtClean="0">
                <a:latin typeface="Arial" pitchFamily="34" charset="0"/>
                <a:cs typeface="Arial" pitchFamily="34" charset="0"/>
              </a:rPr>
              <a:t>meniul</a:t>
            </a:r>
            <a:r>
              <a:rPr lang="en-US" dirty="0" smtClean="0">
                <a:latin typeface="Arial" pitchFamily="34" charset="0"/>
                <a:cs typeface="Arial" pitchFamily="34" charset="0"/>
              </a:rPr>
              <a:t> </a:t>
            </a:r>
            <a:r>
              <a:rPr lang="en-US" dirty="0" err="1" smtClean="0">
                <a:latin typeface="Arial" pitchFamily="34" charset="0"/>
                <a:cs typeface="Arial" pitchFamily="34" charset="0"/>
              </a:rPr>
              <a:t>clasei</a:t>
            </a:r>
            <a:r>
              <a:rPr lang="ro-RO" dirty="0" smtClean="0">
                <a:latin typeface="Arial" pitchFamily="34" charset="0"/>
                <a:cs typeface="Arial" pitchFamily="34" charset="0"/>
              </a:rPr>
              <a:t>, </a:t>
            </a:r>
            <a:r>
              <a:rPr lang="en-US" dirty="0" err="1" smtClean="0">
                <a:latin typeface="Arial" pitchFamily="34" charset="0"/>
                <a:cs typeface="Arial" pitchFamily="34" charset="0"/>
              </a:rPr>
              <a:t>putem</a:t>
            </a:r>
            <a:r>
              <a:rPr lang="en-US" dirty="0" smtClean="0">
                <a:latin typeface="Arial" pitchFamily="34" charset="0"/>
                <a:cs typeface="Arial" pitchFamily="34" charset="0"/>
              </a:rPr>
              <a:t> </a:t>
            </a:r>
            <a:r>
              <a:rPr lang="en-US" dirty="0" err="1" smtClean="0">
                <a:latin typeface="Arial" pitchFamily="34" charset="0"/>
                <a:cs typeface="Arial" pitchFamily="34" charset="0"/>
              </a:rPr>
              <a:t>vedea</a:t>
            </a:r>
            <a:r>
              <a:rPr lang="en-US" dirty="0" smtClean="0">
                <a:latin typeface="Arial" pitchFamily="34" charset="0"/>
                <a:cs typeface="Arial" pitchFamily="34" charset="0"/>
              </a:rPr>
              <a:t> </a:t>
            </a:r>
            <a:r>
              <a:rPr lang="en-US" dirty="0" err="1" smtClean="0">
                <a:latin typeface="Arial" pitchFamily="34" charset="0"/>
                <a:cs typeface="Arial" pitchFamily="34" charset="0"/>
              </a:rPr>
              <a:t>fereastra</a:t>
            </a:r>
            <a:r>
              <a:rPr lang="en-US" dirty="0" smtClean="0">
                <a:latin typeface="Arial" pitchFamily="34" charset="0"/>
                <a:cs typeface="Arial" pitchFamily="34" charset="0"/>
              </a:rPr>
              <a:t> de </a:t>
            </a:r>
            <a:r>
              <a:rPr lang="en-US" dirty="0" err="1" smtClean="0">
                <a:latin typeface="Arial" pitchFamily="34" charset="0"/>
                <a:cs typeface="Arial" pitchFamily="34" charset="0"/>
              </a:rPr>
              <a:t>editare</a:t>
            </a:r>
            <a:r>
              <a:rPr lang="en-US" dirty="0" smtClean="0">
                <a:latin typeface="Arial" pitchFamily="34" charset="0"/>
                <a:cs typeface="Arial" pitchFamily="34" charset="0"/>
              </a:rPr>
              <a:t> care</a:t>
            </a:r>
            <a:r>
              <a:rPr lang="ro-RO" dirty="0" smtClean="0">
                <a:latin typeface="Arial" pitchFamily="34" charset="0"/>
                <a:cs typeface="Arial" pitchFamily="34" charset="0"/>
              </a:rPr>
              <a:t> </a:t>
            </a:r>
            <a:r>
              <a:rPr lang="it-IT" dirty="0" smtClean="0">
                <a:latin typeface="Arial" pitchFamily="34" charset="0"/>
                <a:cs typeface="Arial" pitchFamily="34" charset="0"/>
              </a:rPr>
              <a:t>con</a:t>
            </a:r>
            <a:r>
              <a:rPr lang="ro-RO" dirty="0" smtClean="0">
                <a:latin typeface="Arial" pitchFamily="34" charset="0"/>
                <a:cs typeface="Arial" pitchFamily="34" charset="0"/>
              </a:rPr>
              <a:t>ţ</a:t>
            </a:r>
            <a:r>
              <a:rPr lang="it-IT" dirty="0" smtClean="0">
                <a:latin typeface="Arial" pitchFamily="34" charset="0"/>
                <a:cs typeface="Arial" pitchFamily="34" charset="0"/>
              </a:rPr>
              <a:t>ine codul surs</a:t>
            </a:r>
            <a:r>
              <a:rPr lang="ro-RO" dirty="0" smtClean="0">
                <a:latin typeface="Arial" pitchFamily="34" charset="0"/>
                <a:cs typeface="Arial" pitchFamily="34" charset="0"/>
              </a:rPr>
              <a:t>ă</a:t>
            </a:r>
            <a:r>
              <a:rPr lang="it-IT" dirty="0" smtClean="0">
                <a:latin typeface="Arial" pitchFamily="34" charset="0"/>
                <a:cs typeface="Arial" pitchFamily="34" charset="0"/>
              </a:rPr>
              <a:t> al clasei. Codul surs</a:t>
            </a:r>
            <a:r>
              <a:rPr lang="ro-RO" dirty="0" smtClean="0">
                <a:latin typeface="Arial" pitchFamily="34" charset="0"/>
                <a:cs typeface="Arial" pitchFamily="34" charset="0"/>
              </a:rPr>
              <a:t>ă </a:t>
            </a:r>
            <a:r>
              <a:rPr lang="en-US" dirty="0" err="1" smtClean="0">
                <a:latin typeface="Arial" pitchFamily="34" charset="0"/>
                <a:cs typeface="Arial" pitchFamily="34" charset="0"/>
              </a:rPr>
              <a:t>afi</a:t>
            </a:r>
            <a:r>
              <a:rPr lang="ro-RO" dirty="0" smtClean="0">
                <a:latin typeface="Arial" pitchFamily="34" charset="0"/>
                <a:cs typeface="Arial" pitchFamily="34" charset="0"/>
              </a:rPr>
              <a:t>ş</a:t>
            </a:r>
            <a:r>
              <a:rPr lang="en-US" dirty="0" err="1" smtClean="0">
                <a:latin typeface="Arial" pitchFamily="34" charset="0"/>
                <a:cs typeface="Arial" pitchFamily="34" charset="0"/>
              </a:rPr>
              <a:t>eaz</a:t>
            </a:r>
            <a:r>
              <a:rPr lang="ro-RO" dirty="0" smtClean="0">
                <a:latin typeface="Arial" pitchFamily="34" charset="0"/>
                <a:cs typeface="Arial" pitchFamily="34" charset="0"/>
              </a:rPr>
              <a:t>ă</a:t>
            </a:r>
            <a:r>
              <a:rPr lang="en-US" dirty="0" smtClean="0">
                <a:latin typeface="Arial" pitchFamily="34" charset="0"/>
                <a:cs typeface="Arial" pitchFamily="34" charset="0"/>
              </a:rPr>
              <a:t> </a:t>
            </a:r>
            <a:r>
              <a:rPr lang="en-US" dirty="0" err="1" smtClean="0">
                <a:latin typeface="Arial" pitchFamily="34" charset="0"/>
                <a:cs typeface="Arial" pitchFamily="34" charset="0"/>
              </a:rPr>
              <a:t>ce</a:t>
            </a:r>
            <a:r>
              <a:rPr lang="en-US" dirty="0" smtClean="0">
                <a:latin typeface="Arial" pitchFamily="34" charset="0"/>
                <a:cs typeface="Arial" pitchFamily="34" charset="0"/>
              </a:rPr>
              <a:t> ac</a:t>
            </a:r>
            <a:r>
              <a:rPr lang="ro-RO" dirty="0" smtClean="0">
                <a:latin typeface="Arial" pitchFamily="34" charset="0"/>
                <a:cs typeface="Arial" pitchFamily="34" charset="0"/>
              </a:rPr>
              <a:t>ţ</a:t>
            </a:r>
            <a:r>
              <a:rPr lang="en-US" dirty="0" err="1" smtClean="0">
                <a:latin typeface="Arial" pitchFamily="34" charset="0"/>
                <a:cs typeface="Arial" pitchFamily="34" charset="0"/>
              </a:rPr>
              <a:t>iuni</a:t>
            </a:r>
            <a:r>
              <a:rPr lang="en-US" dirty="0" smtClean="0">
                <a:latin typeface="Arial" pitchFamily="34" charset="0"/>
                <a:cs typeface="Arial" pitchFamily="34" charset="0"/>
              </a:rPr>
              <a:t> pot </a:t>
            </a:r>
            <a:r>
              <a:rPr lang="en-US" dirty="0" err="1" smtClean="0">
                <a:latin typeface="Arial" pitchFamily="34" charset="0"/>
                <a:cs typeface="Arial" pitchFamily="34" charset="0"/>
              </a:rPr>
              <a:t>realiza</a:t>
            </a:r>
            <a:r>
              <a:rPr lang="en-US" dirty="0" smtClean="0">
                <a:latin typeface="Arial" pitchFamily="34" charset="0"/>
                <a:cs typeface="Arial" pitchFamily="34" charset="0"/>
              </a:rPr>
              <a:t> </a:t>
            </a:r>
            <a:r>
              <a:rPr lang="ro-RO" dirty="0" smtClean="0">
                <a:latin typeface="Arial" pitchFamily="34" charset="0"/>
                <a:cs typeface="Arial" pitchFamily="34" charset="0"/>
              </a:rPr>
              <a:t> o</a:t>
            </a:r>
            <a:r>
              <a:rPr lang="en-US" dirty="0" err="1" smtClean="0">
                <a:latin typeface="Arial" pitchFamily="34" charset="0"/>
                <a:cs typeface="Arial" pitchFamily="34" charset="0"/>
              </a:rPr>
              <a:t>biectele</a:t>
            </a:r>
            <a:r>
              <a:rPr lang="ro-RO" dirty="0" smtClean="0">
                <a:latin typeface="Arial" pitchFamily="34" charset="0"/>
                <a:cs typeface="Arial" pitchFamily="34" charset="0"/>
              </a:rPr>
              <a:t> </a:t>
            </a:r>
            <a:r>
              <a:rPr lang="en-US" dirty="0" err="1" smtClean="0">
                <a:latin typeface="Arial" pitchFamily="34" charset="0"/>
                <a:cs typeface="Arial" pitchFamily="34" charset="0"/>
              </a:rPr>
              <a:t>clasei</a:t>
            </a:r>
            <a:r>
              <a:rPr lang="ro-RO" dirty="0" smtClean="0">
                <a:latin typeface="Arial" pitchFamily="34" charset="0"/>
                <a:cs typeface="Arial" pitchFamily="34" charset="0"/>
              </a:rPr>
              <a:t>.</a:t>
            </a:r>
            <a:endParaRPr lang="en-US" dirty="0" smtClean="0">
              <a:latin typeface="Arial" pitchFamily="34" charset="0"/>
              <a:cs typeface="Arial" pitchFamily="34" charset="0"/>
            </a:endParaRPr>
          </a:p>
          <a:p>
            <a:endParaRPr lang="en-US" dirty="0" smtClean="0"/>
          </a:p>
          <a:p>
            <a:endParaRPr lang="en-US" dirty="0"/>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116632"/>
            <a:ext cx="2592288" cy="769441"/>
          </a:xfrm>
          <a:prstGeom prst="rect">
            <a:avLst/>
          </a:prstGeom>
          <a:noFill/>
        </p:spPr>
        <p:txBody>
          <a:bodyPr wrap="square" rtlCol="0">
            <a:spAutoFit/>
          </a:bodyPr>
          <a:lstStyle/>
          <a:p>
            <a:r>
              <a:rPr lang="ro-RO" sz="4400" dirty="0" smtClean="0"/>
              <a:t>Exemple:</a:t>
            </a:r>
            <a:endParaRPr lang="en-US" sz="4400" dirty="0"/>
          </a:p>
        </p:txBody>
      </p:sp>
      <p:sp>
        <p:nvSpPr>
          <p:cNvPr id="4"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1879854" y="1393825"/>
            <a:ext cx="5096954" cy="4319588"/>
          </a:xfrm>
          <a:prstGeom prst="rect">
            <a:avLst/>
          </a:prstGeom>
          <a:noFill/>
          <a:ln w="9525">
            <a:noFill/>
            <a:miter lim="800000"/>
            <a:headEnd/>
            <a:tailEnd/>
          </a:ln>
        </p:spPr>
      </p:pic>
    </p:spTree>
  </p:cSld>
  <p:clrMapOvr>
    <a:masterClrMapping/>
  </p:clrMapOvr>
  <p:transition spd="slow">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cstate="print"/>
          <a:srcRect/>
          <a:stretch>
            <a:fillRect/>
          </a:stretch>
        </p:blipFill>
        <p:spPr bwMode="auto">
          <a:xfrm>
            <a:off x="2381593" y="1935163"/>
            <a:ext cx="4380813" cy="4389437"/>
          </a:xfrm>
          <a:prstGeom prst="rect">
            <a:avLst/>
          </a:prstGeom>
          <a:noFill/>
          <a:ln w="9525">
            <a:noFill/>
            <a:miter lim="800000"/>
            <a:headEnd/>
            <a:tailEnd/>
          </a:ln>
        </p:spPr>
      </p:pic>
    </p:spTree>
  </p:cSld>
  <p:clrMapOvr>
    <a:masterClrMapping/>
  </p:clrMapOvr>
  <p:transition spd="med">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srcRect/>
          <a:stretch>
            <a:fillRect/>
          </a:stretch>
        </p:blipFill>
        <p:spPr bwMode="auto">
          <a:xfrm>
            <a:off x="2275201" y="1935163"/>
            <a:ext cx="4593597" cy="4389437"/>
          </a:xfrm>
          <a:prstGeom prst="rect">
            <a:avLst/>
          </a:prstGeom>
          <a:noFill/>
          <a:ln w="9525">
            <a:noFill/>
            <a:miter lim="800000"/>
            <a:headEnd/>
            <a:tailEnd/>
          </a:ln>
        </p:spPr>
      </p:pic>
    </p:spTree>
  </p:cSld>
  <p:clrMapOvr>
    <a:masterClrMapping/>
  </p:clrMapOvr>
  <p:transition spd="med">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cstate="print"/>
          <a:srcRect/>
          <a:stretch>
            <a:fillRect/>
          </a:stretch>
        </p:blipFill>
        <p:spPr bwMode="auto">
          <a:xfrm>
            <a:off x="1478155" y="1935163"/>
            <a:ext cx="6187690" cy="4389437"/>
          </a:xfrm>
          <a:prstGeom prst="rect">
            <a:avLst/>
          </a:prstGeom>
          <a:noFill/>
          <a:ln w="9525">
            <a:noFill/>
            <a:miter lim="800000"/>
            <a:headEnd/>
            <a:tailEnd/>
          </a:ln>
        </p:spPr>
      </p:pic>
    </p:spTree>
  </p:cSld>
  <p:clrMapOvr>
    <a:masterClrMapping/>
  </p:clrMapOvr>
  <p:transition spd="med">
    <p:pull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idx="1"/>
          </p:nvPr>
        </p:nvSpPr>
        <p:spPr>
          <a:xfrm>
            <a:off x="395536" y="692696"/>
            <a:ext cx="8229600" cy="5688632"/>
          </a:xfrm>
          <a:prstGeom prst="rect">
            <a:avLst/>
          </a:prstGeom>
        </p:spPr>
        <p:txBody>
          <a:bodyPr wrap="square">
            <a:spAutoFit/>
          </a:bodyPr>
          <a:lstStyle/>
          <a:p>
            <a:pPr algn="just">
              <a:buNone/>
            </a:pPr>
            <a:endParaRPr lang="en-US" sz="2400" dirty="0" smtClean="0">
              <a:latin typeface="Arial" pitchFamily="34" charset="0"/>
              <a:cs typeface="Arial" pitchFamily="34" charset="0"/>
            </a:endParaRPr>
          </a:p>
          <a:p>
            <a:pPr algn="just"/>
            <a:r>
              <a:rPr lang="ro-RO" sz="2400" dirty="0" smtClean="0">
                <a:latin typeface="Arial" pitchFamily="34" charset="0"/>
                <a:cs typeface="Arial" pitchFamily="34" charset="0"/>
              </a:rPr>
              <a:t>Deci, câ</a:t>
            </a:r>
            <a:r>
              <a:rPr lang="pt-BR" sz="2400" dirty="0" smtClean="0">
                <a:latin typeface="Arial" pitchFamily="34" charset="0"/>
                <a:cs typeface="Arial" pitchFamily="34" charset="0"/>
              </a:rPr>
              <a:t>nd lucr</a:t>
            </a:r>
            <a:r>
              <a:rPr lang="ro-RO" sz="2400" dirty="0" smtClean="0">
                <a:latin typeface="Arial" pitchFamily="34" charset="0"/>
                <a:cs typeface="Arial" pitchFamily="34" charset="0"/>
              </a:rPr>
              <a:t>ă</a:t>
            </a:r>
            <a:r>
              <a:rPr lang="pt-BR" sz="2400" dirty="0" smtClean="0">
                <a:latin typeface="Arial" pitchFamily="34" charset="0"/>
                <a:cs typeface="Arial" pitchFamily="34" charset="0"/>
              </a:rPr>
              <a:t>m cu Alice 3, </a:t>
            </a:r>
            <a:r>
              <a:rPr lang="ro-RO" sz="2400" dirty="0" smtClean="0">
                <a:latin typeface="Arial" pitchFamily="34" charset="0"/>
                <a:cs typeface="Arial" pitchFamily="34" charset="0"/>
              </a:rPr>
              <a:t>î</a:t>
            </a:r>
            <a:r>
              <a:rPr lang="pt-BR" sz="2400" dirty="0" smtClean="0">
                <a:latin typeface="Arial" pitchFamily="34" charset="0"/>
                <a:cs typeface="Arial" pitchFamily="34" charset="0"/>
              </a:rPr>
              <a:t>nv</a:t>
            </a:r>
            <a:r>
              <a:rPr lang="ro-RO" sz="2400" dirty="0" smtClean="0">
                <a:latin typeface="Arial" pitchFamily="34" charset="0"/>
                <a:cs typeface="Arial" pitchFamily="34" charset="0"/>
              </a:rPr>
              <a:t>ăţă</a:t>
            </a:r>
            <a:r>
              <a:rPr lang="pt-BR" sz="2400" dirty="0" smtClean="0">
                <a:latin typeface="Arial" pitchFamily="34" charset="0"/>
                <a:cs typeface="Arial" pitchFamily="34" charset="0"/>
              </a:rPr>
              <a:t>m</a:t>
            </a:r>
            <a:r>
              <a:rPr lang="ro-RO" sz="2400" dirty="0" smtClean="0">
                <a:latin typeface="Arial" pitchFamily="34" charset="0"/>
                <a:cs typeface="Arial" pitchFamily="34" charset="0"/>
              </a:rPr>
              <a:t> </a:t>
            </a:r>
            <a:r>
              <a:rPr lang="pt-BR" sz="2400" dirty="0" smtClean="0">
                <a:latin typeface="Arial" pitchFamily="34" charset="0"/>
                <a:cs typeface="Arial" pitchFamily="34" charset="0"/>
              </a:rPr>
              <a:t>cum s</a:t>
            </a:r>
            <a:r>
              <a:rPr lang="ro-RO" sz="2400" dirty="0" smtClean="0">
                <a:latin typeface="Arial" pitchFamily="34" charset="0"/>
                <a:cs typeface="Arial" pitchFamily="34" charset="0"/>
              </a:rPr>
              <a:t>ă</a:t>
            </a:r>
            <a:r>
              <a:rPr lang="pt-BR" sz="2400" dirty="0" smtClean="0">
                <a:latin typeface="Arial" pitchFamily="34" charset="0"/>
                <a:cs typeface="Arial" pitchFamily="34" charset="0"/>
              </a:rPr>
              <a:t> program</a:t>
            </a:r>
            <a:r>
              <a:rPr lang="ro-RO" sz="2400" dirty="0" smtClean="0">
                <a:latin typeface="Arial" pitchFamily="34" charset="0"/>
                <a:cs typeface="Arial" pitchFamily="34" charset="0"/>
              </a:rPr>
              <a:t>ă</a:t>
            </a:r>
            <a:r>
              <a:rPr lang="pt-BR" sz="2400" dirty="0" smtClean="0">
                <a:latin typeface="Arial" pitchFamily="34" charset="0"/>
                <a:cs typeface="Arial" pitchFamily="34" charset="0"/>
              </a:rPr>
              <a:t>m </a:t>
            </a:r>
            <a:r>
              <a:rPr lang="ro-RO" sz="2400" dirty="0" smtClean="0">
                <a:latin typeface="Arial" pitchFamily="34" charset="0"/>
                <a:cs typeface="Arial" pitchFamily="34" charset="0"/>
              </a:rPr>
              <a:t>într-un mod plăcut, </a:t>
            </a:r>
            <a:r>
              <a:rPr lang="pt-BR" sz="2400" dirty="0" smtClean="0">
                <a:latin typeface="Arial" pitchFamily="34" charset="0"/>
                <a:cs typeface="Arial" pitchFamily="34" charset="0"/>
              </a:rPr>
              <a:t>f</a:t>
            </a:r>
            <a:r>
              <a:rPr lang="ro-RO" sz="2400" dirty="0" smtClean="0">
                <a:latin typeface="Arial" pitchFamily="34" charset="0"/>
                <a:cs typeface="Arial" pitchFamily="34" charset="0"/>
              </a:rPr>
              <a:t>ă</a:t>
            </a:r>
            <a:r>
              <a:rPr lang="pt-BR" sz="2400" dirty="0" smtClean="0">
                <a:latin typeface="Arial" pitchFamily="34" charset="0"/>
                <a:cs typeface="Arial" pitchFamily="34" charset="0"/>
              </a:rPr>
              <a:t>r</a:t>
            </a:r>
            <a:r>
              <a:rPr lang="ro-RO" sz="2400" dirty="0" smtClean="0">
                <a:latin typeface="Arial" pitchFamily="34" charset="0"/>
                <a:cs typeface="Arial" pitchFamily="34" charset="0"/>
              </a:rPr>
              <a:t>ă</a:t>
            </a:r>
            <a:r>
              <a:rPr lang="pt-BR" sz="2400" dirty="0" smtClean="0">
                <a:latin typeface="Arial" pitchFamily="34" charset="0"/>
                <a:cs typeface="Arial" pitchFamily="34" charset="0"/>
              </a:rPr>
              <a:t> </a:t>
            </a:r>
            <a:r>
              <a:rPr lang="ro-RO" sz="2400" dirty="0" smtClean="0">
                <a:latin typeface="Arial" pitchFamily="34" charset="0"/>
                <a:cs typeface="Arial" pitchFamily="34" charset="0"/>
              </a:rPr>
              <a:t> </a:t>
            </a:r>
            <a:r>
              <a:rPr lang="pt-BR" sz="2400" dirty="0" smtClean="0">
                <a:latin typeface="Arial" pitchFamily="34" charset="0"/>
                <a:cs typeface="Arial" pitchFamily="34" charset="0"/>
              </a:rPr>
              <a:t>a </a:t>
            </a:r>
            <a:r>
              <a:rPr lang="ro-RO" sz="2400" dirty="0" smtClean="0">
                <a:latin typeface="Arial" pitchFamily="34" charset="0"/>
                <a:cs typeface="Arial" pitchFamily="34" charset="0"/>
              </a:rPr>
              <a:t>î</a:t>
            </a:r>
            <a:r>
              <a:rPr lang="pt-BR" sz="2400" dirty="0" smtClean="0">
                <a:latin typeface="Arial" pitchFamily="34" charset="0"/>
                <a:cs typeface="Arial" pitchFamily="34" charset="0"/>
              </a:rPr>
              <a:t>nv</a:t>
            </a:r>
            <a:r>
              <a:rPr lang="ro-RO" sz="2400" dirty="0" smtClean="0">
                <a:latin typeface="Arial" pitchFamily="34" charset="0"/>
                <a:cs typeface="Arial" pitchFamily="34" charset="0"/>
              </a:rPr>
              <a:t>ăţ</a:t>
            </a:r>
            <a:r>
              <a:rPr lang="pt-BR" sz="2400" dirty="0" smtClean="0">
                <a:latin typeface="Arial" pitchFamily="34" charset="0"/>
                <a:cs typeface="Arial" pitchFamily="34" charset="0"/>
              </a:rPr>
              <a:t>a efectiv un</a:t>
            </a:r>
            <a:r>
              <a:rPr lang="ro-RO" sz="2400" dirty="0" smtClean="0">
                <a:latin typeface="Arial" pitchFamily="34" charset="0"/>
                <a:cs typeface="Arial" pitchFamily="34" charset="0"/>
              </a:rPr>
              <a:t> </a:t>
            </a:r>
            <a:r>
              <a:rPr lang="en-US" sz="2400" dirty="0" err="1" smtClean="0">
                <a:latin typeface="Arial" pitchFamily="34" charset="0"/>
                <a:cs typeface="Arial" pitchFamily="34" charset="0"/>
              </a:rPr>
              <a:t>limbaj</a:t>
            </a:r>
            <a:r>
              <a:rPr lang="en-US" sz="2400" dirty="0" smtClean="0">
                <a:latin typeface="Arial" pitchFamily="34" charset="0"/>
                <a:cs typeface="Arial" pitchFamily="34" charset="0"/>
              </a:rPr>
              <a:t> de </a:t>
            </a:r>
            <a:r>
              <a:rPr lang="en-US" sz="2400" dirty="0" err="1" smtClean="0">
                <a:latin typeface="Arial" pitchFamily="34" charset="0"/>
                <a:cs typeface="Arial" pitchFamily="34" charset="0"/>
              </a:rPr>
              <a:t>programare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Elementele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a:t>
            </a:r>
            <a:r>
              <a:rPr lang="en-US" sz="2400" dirty="0" smtClean="0">
                <a:latin typeface="Arial" pitchFamily="34" charset="0"/>
                <a:cs typeface="Arial" pitchFamily="34" charset="0"/>
              </a:rPr>
              <a:t> care</a:t>
            </a:r>
            <a:r>
              <a:rPr lang="ro-RO" sz="2400" dirty="0" smtClean="0">
                <a:latin typeface="Arial" pitchFamily="34" charset="0"/>
                <a:cs typeface="Arial" pitchFamily="34" charset="0"/>
              </a:rPr>
              <a:t> </a:t>
            </a:r>
            <a:r>
              <a:rPr lang="it-IT" sz="2400" dirty="0" smtClean="0">
                <a:latin typeface="Arial" pitchFamily="34" charset="0"/>
                <a:cs typeface="Arial" pitchFamily="34" charset="0"/>
              </a:rPr>
              <a:t>le trage</a:t>
            </a:r>
            <a:r>
              <a:rPr lang="ro-RO" sz="2400" dirty="0" smtClean="0">
                <a:latin typeface="Arial" pitchFamily="34" charset="0"/>
                <a:cs typeface="Arial" pitchFamily="34" charset="0"/>
              </a:rPr>
              <a:t>m</a:t>
            </a:r>
            <a:r>
              <a:rPr lang="it-IT" sz="2400" dirty="0" smtClean="0">
                <a:latin typeface="Arial" pitchFamily="34" charset="0"/>
                <a:cs typeface="Arial" pitchFamily="34" charset="0"/>
              </a:rPr>
              <a:t> </a:t>
            </a:r>
            <a:r>
              <a:rPr lang="ro-RO" sz="2400" dirty="0" smtClean="0">
                <a:latin typeface="Arial" pitchFamily="34" charset="0"/>
                <a:cs typeface="Arial" pitchFamily="34" charset="0"/>
              </a:rPr>
              <a:t>ş</a:t>
            </a:r>
            <a:r>
              <a:rPr lang="it-IT" sz="2400" dirty="0" smtClean="0">
                <a:latin typeface="Arial" pitchFamily="34" charset="0"/>
                <a:cs typeface="Arial" pitchFamily="34" charset="0"/>
              </a:rPr>
              <a:t>i le pla</a:t>
            </a:r>
            <a:r>
              <a:rPr lang="ro-RO" sz="2400" dirty="0" smtClean="0">
                <a:latin typeface="Arial" pitchFamily="34" charset="0"/>
                <a:cs typeface="Arial" pitchFamily="34" charset="0"/>
              </a:rPr>
              <a:t>ă</a:t>
            </a:r>
            <a:r>
              <a:rPr lang="it-IT" sz="2400" dirty="0" smtClean="0">
                <a:latin typeface="Arial" pitchFamily="34" charset="0"/>
                <a:cs typeface="Arial" pitchFamily="34" charset="0"/>
              </a:rPr>
              <a:t>am </a:t>
            </a:r>
            <a:r>
              <a:rPr lang="ro-RO" sz="2400" dirty="0" smtClean="0">
                <a:latin typeface="Arial" pitchFamily="34" charset="0"/>
                <a:cs typeface="Arial" pitchFamily="34" charset="0"/>
              </a:rPr>
              <a:t>î</a:t>
            </a:r>
            <a:r>
              <a:rPr lang="it-IT" sz="2400" dirty="0" smtClean="0">
                <a:latin typeface="Arial" pitchFamily="34" charset="0"/>
                <a:cs typeface="Arial" pitchFamily="34" charset="0"/>
              </a:rPr>
              <a:t>ntr-un scenari</a:t>
            </a:r>
            <a:r>
              <a:rPr lang="ro-RO" sz="2400" dirty="0" smtClean="0">
                <a:latin typeface="Arial" pitchFamily="34" charset="0"/>
                <a:cs typeface="Arial" pitchFamily="34" charset="0"/>
              </a:rPr>
              <a:t>u </a:t>
            </a:r>
            <a:r>
              <a:rPr lang="it-IT" sz="2400" dirty="0" smtClean="0">
                <a:latin typeface="Arial" pitchFamily="34" charset="0"/>
                <a:cs typeface="Arial" pitchFamily="34" charset="0"/>
              </a:rPr>
              <a:t>reprezinta structuri logice, iar  obiectele </a:t>
            </a:r>
            <a:r>
              <a:rPr lang="ro-RO" sz="2400" dirty="0" smtClean="0">
                <a:latin typeface="Arial" pitchFamily="34" charset="0"/>
                <a:cs typeface="Arial" pitchFamily="34" charset="0"/>
              </a:rPr>
              <a:t>ş</a:t>
            </a:r>
            <a:r>
              <a:rPr lang="it-IT" sz="2400" dirty="0" smtClean="0">
                <a:latin typeface="Arial" pitchFamily="34" charset="0"/>
                <a:cs typeface="Arial" pitchFamily="34" charset="0"/>
              </a:rPr>
              <a:t>i</a:t>
            </a:r>
            <a:r>
              <a:rPr lang="ro-RO" sz="2400" dirty="0" smtClean="0">
                <a:latin typeface="Arial" pitchFamily="34" charset="0"/>
                <a:cs typeface="Arial" pitchFamily="34" charset="0"/>
              </a:rPr>
              <a:t> </a:t>
            </a:r>
            <a:r>
              <a:rPr lang="en-US" sz="2400" dirty="0" err="1" smtClean="0">
                <a:latin typeface="Arial" pitchFamily="34" charset="0"/>
                <a:cs typeface="Arial" pitchFamily="34" charset="0"/>
              </a:rPr>
              <a:t>actiunile</a:t>
            </a:r>
            <a:r>
              <a:rPr lang="en-US" sz="2400" dirty="0" smtClean="0">
                <a:latin typeface="Arial" pitchFamily="34" charset="0"/>
                <a:cs typeface="Arial" pitchFamily="34" charset="0"/>
              </a:rPr>
              <a:t> </a:t>
            </a:r>
            <a:r>
              <a:rPr lang="ro-RO" sz="2400" dirty="0" smtClean="0">
                <a:latin typeface="Arial" pitchFamily="34" charset="0"/>
                <a:cs typeface="Arial" pitchFamily="34" charset="0"/>
              </a:rPr>
              <a:t>î</a:t>
            </a:r>
            <a:r>
              <a:rPr lang="en-US" sz="2400" dirty="0" smtClean="0">
                <a:latin typeface="Arial" pitchFamily="34" charset="0"/>
                <a:cs typeface="Arial" pitchFamily="34" charset="0"/>
              </a:rPr>
              <a:t>n Alice 3 </a:t>
            </a:r>
            <a:r>
              <a:rPr lang="en-US" sz="2400" dirty="0" err="1" smtClean="0">
                <a:latin typeface="Arial" pitchFamily="34" charset="0"/>
                <a:cs typeface="Arial" pitchFamily="34" charset="0"/>
              </a:rPr>
              <a:t>corespund</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limbajului</a:t>
            </a:r>
            <a:r>
              <a:rPr lang="ro-RO" sz="2400" dirty="0" smtClean="0">
                <a:latin typeface="Arial" pitchFamily="34" charset="0"/>
                <a:cs typeface="Arial" pitchFamily="34" charset="0"/>
              </a:rPr>
              <a:t> </a:t>
            </a:r>
            <a:r>
              <a:rPr lang="en-US" sz="2400" dirty="0" smtClean="0">
                <a:latin typeface="Arial" pitchFamily="34" charset="0"/>
                <a:cs typeface="Arial" pitchFamily="34" charset="0"/>
              </a:rPr>
              <a:t>de </a:t>
            </a:r>
            <a:r>
              <a:rPr lang="en-US" sz="2400" dirty="0" err="1" smtClean="0">
                <a:latin typeface="Arial" pitchFamily="34" charset="0"/>
                <a:cs typeface="Arial" pitchFamily="34" charset="0"/>
              </a:rPr>
              <a:t>programare</a:t>
            </a:r>
            <a:r>
              <a:rPr lang="en-US" sz="2400" dirty="0" smtClean="0">
                <a:latin typeface="Arial" pitchFamily="34" charset="0"/>
                <a:cs typeface="Arial" pitchFamily="34" charset="0"/>
              </a:rPr>
              <a:t> Java.</a:t>
            </a:r>
          </a:p>
          <a:p>
            <a:pPr algn="just"/>
            <a:r>
              <a:rPr lang="en-US" sz="2400" dirty="0" err="1" smtClean="0">
                <a:latin typeface="Arial" pitchFamily="34" charset="0"/>
                <a:cs typeface="Arial" pitchFamily="34" charset="0"/>
              </a:rPr>
              <a:t>Greenfoot</a:t>
            </a:r>
            <a:r>
              <a:rPr lang="en-US" sz="2400" dirty="0" smtClean="0">
                <a:latin typeface="Arial" pitchFamily="34" charset="0"/>
                <a:cs typeface="Arial" pitchFamily="34" charset="0"/>
              </a:rPr>
              <a:t> </a:t>
            </a:r>
            <a:r>
              <a:rPr lang="ro-RO" sz="2400" dirty="0" smtClean="0">
                <a:latin typeface="Arial" pitchFamily="34" charset="0"/>
                <a:cs typeface="Arial" pitchFamily="34" charset="0"/>
              </a:rPr>
              <a:t> îş</a:t>
            </a:r>
            <a:r>
              <a:rPr lang="en-US" sz="2400" dirty="0" err="1" smtClean="0">
                <a:latin typeface="Arial" pitchFamily="34" charset="0"/>
                <a:cs typeface="Arial" pitchFamily="34" charset="0"/>
              </a:rPr>
              <a:t>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propune</a:t>
            </a:r>
            <a:r>
              <a:rPr lang="en-US" sz="2400" dirty="0" smtClean="0">
                <a:latin typeface="Arial" pitchFamily="34" charset="0"/>
                <a:cs typeface="Arial" pitchFamily="34" charset="0"/>
              </a:rPr>
              <a:t> s</a:t>
            </a:r>
            <a:r>
              <a:rPr lang="ro-RO" sz="2400" dirty="0" smtClean="0">
                <a:latin typeface="Arial" pitchFamily="34" charset="0"/>
                <a:cs typeface="Arial" pitchFamily="34" charset="0"/>
              </a:rPr>
              <a:t>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motiveze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persoanele</a:t>
            </a:r>
            <a:r>
              <a:rPr lang="en-US" sz="2400" dirty="0" smtClean="0">
                <a:latin typeface="Arial" pitchFamily="34" charset="0"/>
                <a:cs typeface="Arial" pitchFamily="34" charset="0"/>
              </a:rPr>
              <a:t> care </a:t>
            </a:r>
            <a:r>
              <a:rPr lang="ro-RO" sz="2400" dirty="0" smtClean="0">
                <a:latin typeface="Arial" pitchFamily="34" charset="0"/>
                <a:cs typeface="Arial" pitchFamily="34" charset="0"/>
              </a:rPr>
              <a:t>î</a:t>
            </a:r>
            <a:r>
              <a:rPr lang="en-US" sz="2400" dirty="0" err="1" smtClean="0">
                <a:latin typeface="Arial" pitchFamily="34" charset="0"/>
                <a:cs typeface="Arial" pitchFamily="34" charset="0"/>
              </a:rPr>
              <a:t>nva</a:t>
            </a:r>
            <a:r>
              <a:rPr lang="ro-RO" sz="2400" dirty="0" smtClean="0">
                <a:latin typeface="Arial" pitchFamily="34" charset="0"/>
                <a:cs typeface="Arial" pitchFamily="34" charset="0"/>
              </a:rPr>
              <a:t>ţă</a:t>
            </a:r>
            <a:r>
              <a:rPr lang="en-US" sz="2400" dirty="0" smtClean="0">
                <a:latin typeface="Arial" pitchFamily="34" charset="0"/>
                <a:cs typeface="Arial" pitchFamily="34" charset="0"/>
              </a:rPr>
              <a:t> rapid </a:t>
            </a:r>
            <a:r>
              <a:rPr lang="en-US" sz="2400" dirty="0" err="1" smtClean="0">
                <a:latin typeface="Arial" pitchFamily="34" charset="0"/>
                <a:cs typeface="Arial" pitchFamily="34" charset="0"/>
              </a:rPr>
              <a:t>prin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asigurarea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unui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acces</a:t>
            </a:r>
            <a:r>
              <a:rPr lang="en-US" sz="2400" dirty="0" smtClean="0">
                <a:latin typeface="Arial" pitchFamily="34" charset="0"/>
                <a:cs typeface="Arial" pitchFamily="34" charset="0"/>
              </a:rPr>
              <a:t> la </a:t>
            </a:r>
            <a:r>
              <a:rPr lang="en-US" sz="2400" dirty="0" err="1" smtClean="0">
                <a:latin typeface="Arial" pitchFamily="34" charset="0"/>
                <a:cs typeface="Arial" pitchFamily="34" charset="0"/>
              </a:rPr>
              <a:t>grafic</a:t>
            </a:r>
            <a:r>
              <a:rPr lang="ro-RO" sz="2400" dirty="0" smtClean="0">
                <a:latin typeface="Arial" pitchFamily="34" charset="0"/>
                <a:cs typeface="Arial" pitchFamily="34" charset="0"/>
              </a:rPr>
              <a:t>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animat</a:t>
            </a:r>
            <a:r>
              <a:rPr lang="ro-RO" sz="2400" dirty="0" smtClean="0">
                <a:latin typeface="Arial" pitchFamily="34" charset="0"/>
                <a:cs typeface="Arial" pitchFamily="34" charset="0"/>
              </a:rPr>
              <a:t>ă</a:t>
            </a:r>
            <a:r>
              <a:rPr lang="en-US" sz="2400" dirty="0" smtClean="0">
                <a:latin typeface="Arial" pitchFamily="34" charset="0"/>
                <a:cs typeface="Arial" pitchFamily="34" charset="0"/>
              </a:rPr>
              <a:t>,</a:t>
            </a:r>
            <a:r>
              <a:rPr lang="ro-RO" sz="2400" dirty="0" smtClean="0">
                <a:latin typeface="Arial" pitchFamily="34" charset="0"/>
                <a:cs typeface="Arial" pitchFamily="34" charset="0"/>
              </a:rPr>
              <a:t> </a:t>
            </a:r>
            <a:r>
              <a:rPr lang="en-US" sz="2400" dirty="0" err="1" smtClean="0">
                <a:latin typeface="Arial" pitchFamily="34" charset="0"/>
                <a:cs typeface="Arial" pitchFamily="34" charset="0"/>
              </a:rPr>
              <a:t>sunet</a:t>
            </a:r>
            <a:r>
              <a:rPr lang="en-US" sz="2400" dirty="0" smtClean="0">
                <a:latin typeface="Arial" pitchFamily="34" charset="0"/>
                <a:cs typeface="Arial" pitchFamily="34" charset="0"/>
              </a:rPr>
              <a:t> </a:t>
            </a:r>
            <a:r>
              <a:rPr lang="ro-RO" sz="2400" dirty="0" smtClean="0">
                <a:latin typeface="Arial" pitchFamily="34" charset="0"/>
                <a:cs typeface="Arial" pitchFamily="34" charset="0"/>
              </a:rPr>
              <a:t>ş</a:t>
            </a:r>
            <a:r>
              <a:rPr lang="en-US" sz="2400" dirty="0" err="1" smtClean="0">
                <a:latin typeface="Arial" pitchFamily="34" charset="0"/>
                <a:cs typeface="Arial" pitchFamily="34" charset="0"/>
              </a:rPr>
              <a:t>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interactiune</a:t>
            </a:r>
            <a:r>
              <a:rPr lang="en-US" sz="2400" dirty="0" smtClean="0">
                <a:latin typeface="Arial" pitchFamily="34" charset="0"/>
                <a:cs typeface="Arial" pitchFamily="34" charset="0"/>
              </a:rPr>
              <a:t>.</a:t>
            </a:r>
            <a:r>
              <a:rPr lang="ro-RO" sz="2400" dirty="0" smtClean="0">
                <a:latin typeface="Arial" pitchFamily="34" charset="0"/>
                <a:cs typeface="Arial" pitchFamily="34" charset="0"/>
              </a:rPr>
              <a:t> </a:t>
            </a:r>
            <a:r>
              <a:rPr lang="en-US" sz="2400" dirty="0" err="1" smtClean="0">
                <a:latin typeface="Arial" pitchFamily="34" charset="0"/>
                <a:cs typeface="Arial" pitchFamily="34" charset="0"/>
              </a:rPr>
              <a:t>Mediul</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este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extrem</a:t>
            </a:r>
            <a:r>
              <a:rPr lang="en-US" sz="2400" dirty="0" smtClean="0">
                <a:latin typeface="Arial" pitchFamily="34" charset="0"/>
                <a:cs typeface="Arial" pitchFamily="34" charset="0"/>
              </a:rPr>
              <a:t> de </a:t>
            </a:r>
            <a:r>
              <a:rPr lang="en-US" sz="2400" dirty="0" err="1" smtClean="0">
                <a:latin typeface="Arial" pitchFamily="34" charset="0"/>
                <a:cs typeface="Arial" pitchFamily="34" charset="0"/>
              </a:rPr>
              <a:t>interactiv</a:t>
            </a:r>
            <a:r>
              <a:rPr lang="en-US" sz="2400" dirty="0" smtClean="0">
                <a:latin typeface="Arial" pitchFamily="34" charset="0"/>
                <a:cs typeface="Arial" pitchFamily="34" charset="0"/>
              </a:rPr>
              <a:t> </a:t>
            </a:r>
            <a:r>
              <a:rPr lang="ro-RO" sz="2400" dirty="0" smtClean="0">
                <a:latin typeface="Arial" pitchFamily="34" charset="0"/>
                <a:cs typeface="Arial" pitchFamily="34" charset="0"/>
              </a:rPr>
              <a:t>ş</a:t>
            </a:r>
            <a:r>
              <a:rPr lang="en-US" sz="2400" dirty="0" err="1" smtClean="0">
                <a:latin typeface="Arial" pitchFamily="34" charset="0"/>
                <a:cs typeface="Arial" pitchFamily="34" charset="0"/>
              </a:rPr>
              <a:t>i</a:t>
            </a:r>
            <a:r>
              <a:rPr lang="en-US" sz="2400" dirty="0" smtClean="0">
                <a:latin typeface="Arial" pitchFamily="34" charset="0"/>
                <a:cs typeface="Arial" pitchFamily="34" charset="0"/>
              </a:rPr>
              <a:t> </a:t>
            </a:r>
            <a:r>
              <a:rPr lang="ro-RO" sz="2400" dirty="0" smtClean="0">
                <a:latin typeface="Arial" pitchFamily="34" charset="0"/>
                <a:cs typeface="Arial" pitchFamily="34" charset="0"/>
              </a:rPr>
              <a:t>î</a:t>
            </a:r>
            <a:r>
              <a:rPr lang="en-US" sz="2400" dirty="0" err="1" smtClean="0">
                <a:latin typeface="Arial" pitchFamily="34" charset="0"/>
                <a:cs typeface="Arial" pitchFamily="34" charset="0"/>
              </a:rPr>
              <a:t>ncurajeaz</a:t>
            </a:r>
            <a:r>
              <a:rPr lang="ro-RO" sz="2400" dirty="0" smtClean="0">
                <a:latin typeface="Arial" pitchFamily="34" charset="0"/>
                <a:cs typeface="Arial" pitchFamily="34" charset="0"/>
              </a:rPr>
              <a:t>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explorarea</a:t>
            </a:r>
            <a:r>
              <a:rPr lang="en-US" sz="2400" dirty="0" smtClean="0">
                <a:latin typeface="Arial" pitchFamily="34" charset="0"/>
                <a:cs typeface="Arial" pitchFamily="34" charset="0"/>
              </a:rPr>
              <a:t> </a:t>
            </a:r>
            <a:r>
              <a:rPr lang="ro-RO" sz="2400" dirty="0" smtClean="0">
                <a:latin typeface="Arial" pitchFamily="34" charset="0"/>
                <a:cs typeface="Arial" pitchFamily="34" charset="0"/>
              </a:rPr>
              <a:t>ş</a:t>
            </a:r>
            <a:r>
              <a:rPr lang="en-US" sz="2400" dirty="0" err="1" smtClean="0">
                <a:latin typeface="Arial" pitchFamily="34" charset="0"/>
                <a:cs typeface="Arial" pitchFamily="34" charset="0"/>
              </a:rPr>
              <a:t>i</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experimentarea</a:t>
            </a:r>
            <a:r>
              <a:rPr lang="en-US" sz="2400" dirty="0" smtClean="0">
                <a:latin typeface="Arial" pitchFamily="34" charset="0"/>
                <a:cs typeface="Arial" pitchFamily="34" charset="0"/>
              </a:rPr>
              <a:t>.</a:t>
            </a:r>
            <a:r>
              <a:rPr lang="ro-RO" sz="2400" dirty="0" smtClean="0">
                <a:latin typeface="Arial" pitchFamily="34" charset="0"/>
                <a:cs typeface="Arial" pitchFamily="34" charset="0"/>
              </a:rPr>
              <a:t> </a:t>
            </a:r>
            <a:r>
              <a:rPr lang="en-US" sz="2400" dirty="0" smtClean="0">
                <a:latin typeface="Arial" pitchFamily="34" charset="0"/>
                <a:cs typeface="Arial" pitchFamily="34" charset="0"/>
              </a:rPr>
              <a:t>Pedagogic, design-</a:t>
            </a:r>
            <a:r>
              <a:rPr lang="en-US" sz="2400" dirty="0" err="1" smtClean="0">
                <a:latin typeface="Arial" pitchFamily="34" charset="0"/>
                <a:cs typeface="Arial" pitchFamily="34" charset="0"/>
              </a:rPr>
              <a:t>ul</a:t>
            </a:r>
            <a:r>
              <a:rPr lang="en-US" sz="2400" dirty="0" smtClean="0">
                <a:latin typeface="Arial" pitchFamily="34" charset="0"/>
                <a:cs typeface="Arial" pitchFamily="34" charset="0"/>
              </a:rPr>
              <a:t> se </a:t>
            </a:r>
            <a:r>
              <a:rPr lang="en-US" sz="2400" dirty="0" err="1" smtClean="0">
                <a:latin typeface="Arial" pitchFamily="34" charset="0"/>
                <a:cs typeface="Arial" pitchFamily="34" charset="0"/>
              </a:rPr>
              <a:t>bazeaz</a:t>
            </a:r>
            <a:r>
              <a:rPr lang="ro-RO" sz="2400" dirty="0" smtClean="0">
                <a:latin typeface="Arial" pitchFamily="34" charset="0"/>
                <a:cs typeface="Arial" pitchFamily="34" charset="0"/>
              </a:rPr>
              <a:t>ă</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abord</a:t>
            </a:r>
            <a:r>
              <a:rPr lang="ro-RO" sz="2400" dirty="0" smtClean="0">
                <a:latin typeface="Arial" pitchFamily="34" charset="0"/>
                <a:cs typeface="Arial" pitchFamily="34" charset="0"/>
              </a:rPr>
              <a:t>ă</a:t>
            </a:r>
            <a:r>
              <a:rPr lang="en-US" sz="2400" dirty="0" err="1" smtClean="0">
                <a:latin typeface="Arial" pitchFamily="34" charset="0"/>
                <a:cs typeface="Arial" pitchFamily="34" charset="0"/>
              </a:rPr>
              <a:t>ri</a:t>
            </a:r>
            <a:r>
              <a:rPr lang="en-US" sz="2400" dirty="0" smtClean="0">
                <a:latin typeface="Arial" pitchFamily="34" charset="0"/>
                <a:cs typeface="Arial" pitchFamily="34" charset="0"/>
              </a:rPr>
              <a:t> constructive.</a:t>
            </a:r>
          </a:p>
          <a:p>
            <a:pPr algn="just"/>
            <a:endParaRPr lang="en-US" sz="2400" dirty="0">
              <a:latin typeface="Arial" pitchFamily="34" charset="0"/>
              <a:cs typeface="Arial" pitchFamily="34" charset="0"/>
            </a:endParaRPr>
          </a:p>
        </p:txBody>
      </p:sp>
    </p:spTree>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8000" dirty="0" smtClean="0"/>
              <a:t>Alice 3</a:t>
            </a:r>
            <a:endParaRPr lang="ro-RO" sz="8000" dirty="0"/>
          </a:p>
        </p:txBody>
      </p:sp>
      <p:sp>
        <p:nvSpPr>
          <p:cNvPr id="3" name="Subtitle 2"/>
          <p:cNvSpPr>
            <a:spLocks noGrp="1"/>
          </p:cNvSpPr>
          <p:nvPr>
            <p:ph type="subTitle" idx="1"/>
          </p:nvPr>
        </p:nvSpPr>
        <p:spPr/>
        <p:txBody>
          <a:bodyPr/>
          <a:lstStyle/>
          <a:p>
            <a:r>
              <a:rPr lang="en-US" dirty="0" smtClean="0">
                <a:solidFill>
                  <a:schemeClr val="tx2"/>
                </a:solidFill>
              </a:rPr>
              <a:t>Un software </a:t>
            </a:r>
            <a:r>
              <a:rPr lang="en-US" dirty="0" err="1" smtClean="0">
                <a:solidFill>
                  <a:schemeClr val="tx2"/>
                </a:solidFill>
              </a:rPr>
              <a:t>educativ</a:t>
            </a:r>
            <a:r>
              <a:rPr lang="en-US" dirty="0" smtClean="0">
                <a:solidFill>
                  <a:schemeClr val="tx2"/>
                </a:solidFill>
              </a:rPr>
              <a:t> </a:t>
            </a:r>
            <a:r>
              <a:rPr lang="en-US" dirty="0" err="1" smtClean="0">
                <a:solidFill>
                  <a:schemeClr val="tx2"/>
                </a:solidFill>
              </a:rPr>
              <a:t>ce</a:t>
            </a:r>
            <a:r>
              <a:rPr lang="en-US" dirty="0" smtClean="0">
                <a:solidFill>
                  <a:schemeClr val="tx2"/>
                </a:solidFill>
              </a:rPr>
              <a:t> </a:t>
            </a:r>
            <a:r>
              <a:rPr lang="ro-RO" dirty="0" smtClean="0">
                <a:solidFill>
                  <a:schemeClr val="tx2"/>
                </a:solidFill>
              </a:rPr>
              <a:t>î</a:t>
            </a:r>
            <a:r>
              <a:rPr lang="en-US" dirty="0" err="1" smtClean="0">
                <a:solidFill>
                  <a:schemeClr val="tx2"/>
                </a:solidFill>
              </a:rPr>
              <a:t>nva</a:t>
            </a:r>
            <a:r>
              <a:rPr lang="ro-RO" dirty="0" smtClean="0">
                <a:solidFill>
                  <a:schemeClr val="tx2"/>
                </a:solidFill>
              </a:rPr>
              <a:t>ţă</a:t>
            </a:r>
            <a:r>
              <a:rPr lang="en-US" dirty="0" smtClean="0">
                <a:solidFill>
                  <a:schemeClr val="tx2"/>
                </a:solidFill>
              </a:rPr>
              <a:t> </a:t>
            </a:r>
          </a:p>
          <a:p>
            <a:r>
              <a:rPr lang="en-US" dirty="0" err="1" smtClean="0">
                <a:solidFill>
                  <a:schemeClr val="tx2"/>
                </a:solidFill>
              </a:rPr>
              <a:t>elevii</a:t>
            </a:r>
            <a:r>
              <a:rPr lang="en-US" dirty="0" smtClean="0">
                <a:solidFill>
                  <a:schemeClr val="tx2"/>
                </a:solidFill>
              </a:rPr>
              <a:t> </a:t>
            </a:r>
            <a:r>
              <a:rPr lang="en-US" dirty="0" err="1" smtClean="0">
                <a:solidFill>
                  <a:schemeClr val="tx2"/>
                </a:solidFill>
              </a:rPr>
              <a:t>programarea</a:t>
            </a:r>
            <a:r>
              <a:rPr lang="en-US" dirty="0" smtClean="0">
                <a:solidFill>
                  <a:schemeClr val="tx2"/>
                </a:solidFill>
              </a:rPr>
              <a:t> </a:t>
            </a:r>
            <a:r>
              <a:rPr lang="ro-RO" dirty="0" err="1" smtClean="0">
                <a:solidFill>
                  <a:schemeClr val="tx2"/>
                </a:solidFill>
              </a:rPr>
              <a:t>î</a:t>
            </a:r>
            <a:r>
              <a:rPr lang="en-US" dirty="0" err="1" smtClean="0">
                <a:solidFill>
                  <a:schemeClr val="tx2"/>
                </a:solidFill>
              </a:rPr>
              <a:t>ntr</a:t>
            </a:r>
            <a:r>
              <a:rPr lang="en-US" dirty="0" smtClean="0">
                <a:solidFill>
                  <a:schemeClr val="tx2"/>
                </a:solidFill>
              </a:rPr>
              <a:t>-un </a:t>
            </a:r>
            <a:r>
              <a:rPr lang="en-US" dirty="0" err="1" smtClean="0">
                <a:solidFill>
                  <a:schemeClr val="tx2"/>
                </a:solidFill>
              </a:rPr>
              <a:t>mediu</a:t>
            </a:r>
            <a:r>
              <a:rPr lang="en-US" dirty="0" smtClean="0">
                <a:solidFill>
                  <a:schemeClr val="tx2"/>
                </a:solidFill>
              </a:rPr>
              <a:t> 3D.</a:t>
            </a:r>
            <a:endParaRPr lang="ro-RO" dirty="0">
              <a:solidFill>
                <a:schemeClr val="tx2"/>
              </a:solidFill>
            </a:endParaRP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0" fill="hold" grpId="1" nodeType="clickEffect">
                                  <p:stCondLst>
                                    <p:cond delay="0"/>
                                  </p:stCondLst>
                                  <p:childTnLst>
                                    <p:anim calcmode="lin" valueType="num">
                                      <p:cBhvr>
                                        <p:cTn id="23" dur="500"/>
                                        <p:tgtEl>
                                          <p:spTgt spid="2"/>
                                        </p:tgtEl>
                                        <p:attrNameLst>
                                          <p:attrName>ppt_w</p:attrName>
                                        </p:attrNameLst>
                                      </p:cBhvr>
                                      <p:tavLst>
                                        <p:tav tm="0">
                                          <p:val>
                                            <p:strVal val="ppt_w"/>
                                          </p:val>
                                        </p:tav>
                                        <p:tav tm="100000">
                                          <p:val>
                                            <p:fltVal val="0"/>
                                          </p:val>
                                        </p:tav>
                                      </p:tavLst>
                                    </p:anim>
                                    <p:anim calcmode="lin" valueType="num">
                                      <p:cBhvr>
                                        <p:cTn id="24" dur="500"/>
                                        <p:tgtEl>
                                          <p:spTgt spid="2"/>
                                        </p:tgtEl>
                                        <p:attrNameLst>
                                          <p:attrName>ppt_h</p:attrName>
                                        </p:attrNameLst>
                                      </p:cBhvr>
                                      <p:tavLst>
                                        <p:tav tm="0">
                                          <p:val>
                                            <p:strVal val="ppt_h"/>
                                          </p:val>
                                        </p:tav>
                                        <p:tav tm="100000">
                                          <p:val>
                                            <p:fltVal val="0"/>
                                          </p:val>
                                        </p:tav>
                                      </p:tavLst>
                                    </p:anim>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3">
                                            <p:txEl>
                                              <p:pRg st="0" end="0"/>
                                            </p:txEl>
                                          </p:spTgt>
                                        </p:tgtEl>
                                      </p:cBhvr>
                                    </p:animEffect>
                                    <p:set>
                                      <p:cBhvr>
                                        <p:cTn id="3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3">
                                            <p:txEl>
                                              <p:pRg st="1" end="1"/>
                                            </p:txEl>
                                          </p:spTgt>
                                        </p:tgtEl>
                                      </p:cBhvr>
                                    </p:animEffect>
                                    <p:set>
                                      <p:cBhvr>
                                        <p:cTn id="36"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Bibliografie:</a:t>
            </a:r>
            <a:endParaRPr lang="en-US" dirty="0"/>
          </a:p>
        </p:txBody>
      </p:sp>
      <p:sp>
        <p:nvSpPr>
          <p:cNvPr id="3" name="Content Placeholder 2"/>
          <p:cNvSpPr>
            <a:spLocks noGrp="1"/>
          </p:cNvSpPr>
          <p:nvPr>
            <p:ph idx="1"/>
          </p:nvPr>
        </p:nvSpPr>
        <p:spPr>
          <a:xfrm>
            <a:off x="179512" y="1935480"/>
            <a:ext cx="8964488" cy="4389120"/>
          </a:xfrm>
        </p:spPr>
        <p:txBody>
          <a:bodyPr/>
          <a:lstStyle/>
          <a:p>
            <a:endParaRPr lang="en-US" dirty="0" smtClean="0"/>
          </a:p>
          <a:p>
            <a:r>
              <a:rPr lang="en-US" sz="2400" dirty="0" smtClean="0">
                <a:latin typeface="Arial" pitchFamily="34" charset="0"/>
                <a:cs typeface="Arial" pitchFamily="34" charset="0"/>
              </a:rPr>
              <a:t>http://en.wikipedia.org/wiki/Greenfoot </a:t>
            </a:r>
          </a:p>
          <a:p>
            <a:r>
              <a:rPr lang="en-US" sz="2400" dirty="0" smtClean="0">
                <a:latin typeface="Arial" pitchFamily="34" charset="0"/>
                <a:cs typeface="Arial" pitchFamily="34" charset="0"/>
              </a:rPr>
              <a:t>https://ro.wikipedia.org/wiki/Java_(limbaj_de_programare)</a:t>
            </a:r>
          </a:p>
          <a:p>
            <a:r>
              <a:rPr lang="ro-RO" sz="2400" dirty="0" smtClean="0">
                <a:latin typeface="Arial" pitchFamily="34" charset="0"/>
                <a:cs typeface="Arial" pitchFamily="34" charset="0"/>
              </a:rPr>
              <a:t>http:</a:t>
            </a:r>
            <a:r>
              <a:rPr lang="en-US" sz="2400" dirty="0" smtClean="0">
                <a:latin typeface="Arial" pitchFamily="34" charset="0"/>
                <a:cs typeface="Arial" pitchFamily="34" charset="0"/>
              </a:rPr>
              <a:t>//a</a:t>
            </a:r>
            <a:r>
              <a:rPr lang="ro-RO" sz="2400" dirty="0" smtClean="0">
                <a:latin typeface="Arial" pitchFamily="34" charset="0"/>
                <a:cs typeface="Arial" pitchFamily="34" charset="0"/>
              </a:rPr>
              <a:t>cademy.oracle.com</a:t>
            </a:r>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Annals of the „</a:t>
            </a:r>
            <a:r>
              <a:rPr lang="en-US" sz="2400" dirty="0" err="1" smtClean="0">
                <a:latin typeface="Arial" pitchFamily="34" charset="0"/>
                <a:cs typeface="Arial" pitchFamily="34" charset="0"/>
              </a:rPr>
              <a:t>Constantin</a:t>
            </a:r>
            <a:r>
              <a:rPr lang="en-US" sz="2400" dirty="0" smtClean="0">
                <a:latin typeface="Arial" pitchFamily="34" charset="0"/>
                <a:cs typeface="Arial" pitchFamily="34" charset="0"/>
              </a:rPr>
              <a:t> Brancusi” University of T</a:t>
            </a:r>
            <a:r>
              <a:rPr lang="ro-RO" sz="2400" dirty="0" smtClean="0">
                <a:latin typeface="Arial" pitchFamily="34" charset="0"/>
                <a:cs typeface="Arial" pitchFamily="34" charset="0"/>
              </a:rPr>
              <a:t>â</a:t>
            </a:r>
            <a:r>
              <a:rPr lang="en-US" sz="2400" dirty="0" err="1" smtClean="0">
                <a:latin typeface="Arial" pitchFamily="34" charset="0"/>
                <a:cs typeface="Arial" pitchFamily="34" charset="0"/>
              </a:rPr>
              <a:t>rgu</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Jiu</a:t>
            </a:r>
            <a:r>
              <a:rPr lang="en-US" sz="2400" dirty="0" smtClean="0">
                <a:latin typeface="Arial" pitchFamily="34" charset="0"/>
                <a:cs typeface="Arial" pitchFamily="34" charset="0"/>
              </a:rPr>
              <a:t>, Engineering Series</a:t>
            </a:r>
            <a:endParaRPr lang="en-US" sz="2400" dirty="0">
              <a:latin typeface="Arial" pitchFamily="34" charset="0"/>
              <a:cs typeface="Arial" pitchFamily="34" charset="0"/>
            </a:endParaRPr>
          </a:p>
        </p:txBody>
      </p:sp>
    </p:spTree>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t>”Java o </a:t>
            </a:r>
            <a:r>
              <a:rPr lang="en-US" sz="4000" dirty="0" err="1" smtClean="0"/>
              <a:t>ajut</a:t>
            </a:r>
            <a:r>
              <a:rPr lang="ro-RO" sz="4000" dirty="0" smtClean="0"/>
              <a:t>ă</a:t>
            </a:r>
            <a:r>
              <a:rPr lang="en-US" sz="4000" dirty="0" smtClean="0"/>
              <a:t> </a:t>
            </a:r>
            <a:r>
              <a:rPr lang="en-US" sz="4000" dirty="0" err="1" smtClean="0"/>
              <a:t>pe</a:t>
            </a:r>
            <a:r>
              <a:rPr lang="en-US" sz="4000" dirty="0" smtClean="0"/>
              <a:t> Alice s</a:t>
            </a:r>
            <a:r>
              <a:rPr lang="ro-RO" sz="4000" dirty="0" smtClean="0"/>
              <a:t>ă</a:t>
            </a:r>
            <a:r>
              <a:rPr lang="en-US" sz="4000" dirty="0" smtClean="0"/>
              <a:t> </a:t>
            </a:r>
            <a:r>
              <a:rPr lang="en-US" sz="4000" dirty="0" err="1" smtClean="0"/>
              <a:t>creeze</a:t>
            </a:r>
            <a:r>
              <a:rPr lang="en-US" sz="4000" dirty="0" smtClean="0"/>
              <a:t> un </a:t>
            </a:r>
            <a:r>
              <a:rPr lang="en-US" sz="4000" dirty="0" err="1" smtClean="0"/>
              <a:t>nou</a:t>
            </a:r>
            <a:r>
              <a:rPr lang="en-US" sz="4000" dirty="0" smtClean="0"/>
              <a:t> Wonderland“</a:t>
            </a:r>
            <a:endParaRPr lang="ro-RO" sz="4000" dirty="0"/>
          </a:p>
        </p:txBody>
      </p:sp>
      <p:sp>
        <p:nvSpPr>
          <p:cNvPr id="3" name="Content Placeholder 2"/>
          <p:cNvSpPr>
            <a:spLocks noGrp="1"/>
          </p:cNvSpPr>
          <p:nvPr>
            <p:ph idx="1"/>
          </p:nvPr>
        </p:nvSpPr>
        <p:spPr/>
        <p:txBody>
          <a:bodyPr/>
          <a:lstStyle/>
          <a:p>
            <a:pPr algn="just">
              <a:buNone/>
            </a:pPr>
            <a:r>
              <a:rPr lang="en-US" dirty="0" smtClean="0"/>
              <a:t>	</a:t>
            </a:r>
          </a:p>
          <a:p>
            <a:pPr algn="just">
              <a:buNone/>
            </a:pPr>
            <a:r>
              <a:rPr lang="en-US" dirty="0" smtClean="0"/>
              <a:t>	</a:t>
            </a:r>
            <a:r>
              <a:rPr lang="ro-RO" dirty="0" smtClean="0">
                <a:solidFill>
                  <a:schemeClr val="bg2">
                    <a:lumMod val="25000"/>
                  </a:schemeClr>
                </a:solidFill>
                <a:latin typeface="Times New Roman" pitchFamily="18" charset="0"/>
                <a:cs typeface="Times New Roman" pitchFamily="18" charset="0"/>
              </a:rPr>
              <a:t>În romanul clasic</a:t>
            </a:r>
            <a:r>
              <a:rPr lang="en-US" dirty="0" smtClean="0">
                <a:solidFill>
                  <a:schemeClr val="bg2">
                    <a:lumMod val="25000"/>
                  </a:schemeClr>
                </a:solidFill>
                <a:latin typeface="Times New Roman" pitchFamily="18" charset="0"/>
                <a:cs typeface="Times New Roman" pitchFamily="18" charset="0"/>
              </a:rPr>
              <a:t> al </a:t>
            </a:r>
            <a:r>
              <a:rPr lang="en-US" dirty="0" err="1" smtClean="0">
                <a:solidFill>
                  <a:schemeClr val="bg2">
                    <a:lumMod val="25000"/>
                  </a:schemeClr>
                </a:solidFill>
                <a:latin typeface="Times New Roman" pitchFamily="18" charset="0"/>
                <a:cs typeface="Times New Roman" pitchFamily="18" charset="0"/>
              </a:rPr>
              <a:t>lui</a:t>
            </a:r>
            <a:r>
              <a:rPr lang="ro-RO" dirty="0" smtClean="0">
                <a:solidFill>
                  <a:schemeClr val="bg2">
                    <a:lumMod val="25000"/>
                  </a:schemeClr>
                </a:solidFill>
                <a:latin typeface="Times New Roman" pitchFamily="18" charset="0"/>
                <a:cs typeface="Times New Roman" pitchFamily="18" charset="0"/>
              </a:rPr>
              <a:t> Lewis Carroll din anul 1865, o fată pe nume Alice se rostogoleşte într-o gaură de iepure şi descoperă o lume fantastică populată de creaturi ciudate și minunate. Astăzi, datorit</a:t>
            </a:r>
            <a:r>
              <a:rPr lang="en-US" dirty="0" smtClean="0">
                <a:solidFill>
                  <a:schemeClr val="bg2">
                    <a:lumMod val="25000"/>
                  </a:schemeClr>
                </a:solidFill>
                <a:latin typeface="Times New Roman" pitchFamily="18" charset="0"/>
                <a:cs typeface="Times New Roman" pitchFamily="18" charset="0"/>
              </a:rPr>
              <a:t>a</a:t>
            </a:r>
            <a:r>
              <a:rPr lang="ro-RO"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unei</a:t>
            </a:r>
            <a:r>
              <a:rPr lang="ro-RO" dirty="0" smtClean="0">
                <a:solidFill>
                  <a:schemeClr val="bg2">
                    <a:lumMod val="25000"/>
                  </a:schemeClr>
                </a:solidFill>
                <a:latin typeface="Times New Roman" pitchFamily="18" charset="0"/>
                <a:cs typeface="Times New Roman" pitchFamily="18" charset="0"/>
              </a:rPr>
              <a:t> echip</a:t>
            </a:r>
            <a:r>
              <a:rPr lang="en-US" dirty="0" smtClean="0">
                <a:solidFill>
                  <a:schemeClr val="bg2">
                    <a:lumMod val="25000"/>
                  </a:schemeClr>
                </a:solidFill>
                <a:latin typeface="Times New Roman" pitchFamily="18" charset="0"/>
                <a:cs typeface="Times New Roman" pitchFamily="18" charset="0"/>
              </a:rPr>
              <a:t>e</a:t>
            </a:r>
            <a:r>
              <a:rPr lang="ro-RO" dirty="0" smtClean="0">
                <a:solidFill>
                  <a:schemeClr val="bg2">
                    <a:lumMod val="25000"/>
                  </a:schemeClr>
                </a:solidFill>
                <a:latin typeface="Times New Roman" pitchFamily="18" charset="0"/>
                <a:cs typeface="Times New Roman" pitchFamily="18" charset="0"/>
              </a:rPr>
              <a:t> de oameni de ştiinţă de la Universitatea Carnegie Mellon, elevii pot crea propriile lor</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lumi</a:t>
            </a:r>
            <a:r>
              <a:rPr lang="ro-RO" dirty="0" smtClean="0">
                <a:solidFill>
                  <a:schemeClr val="bg2">
                    <a:lumMod val="25000"/>
                  </a:schemeClr>
                </a:solidFill>
                <a:latin typeface="Times New Roman" pitchFamily="18" charset="0"/>
                <a:cs typeface="Times New Roman" pitchFamily="18" charset="0"/>
              </a:rPr>
              <a:t> 3-D</a:t>
            </a:r>
            <a:r>
              <a:rPr lang="en-US" dirty="0" smtClean="0">
                <a:solidFill>
                  <a:schemeClr val="bg2">
                    <a:lumMod val="25000"/>
                  </a:schemeClr>
                </a:solidFill>
                <a:latin typeface="Times New Roman" pitchFamily="18" charset="0"/>
                <a:cs typeface="Times New Roman" pitchFamily="18" charset="0"/>
              </a:rPr>
              <a:t>,</a:t>
            </a:r>
            <a:r>
              <a:rPr lang="ro-RO" dirty="0" smtClean="0">
                <a:solidFill>
                  <a:schemeClr val="bg2">
                    <a:lumMod val="25000"/>
                  </a:schemeClr>
                </a:solidFill>
                <a:latin typeface="Times New Roman" pitchFamily="18" charset="0"/>
                <a:cs typeface="Times New Roman" pitchFamily="18" charset="0"/>
              </a:rPr>
              <a:t> animate printr-un instrument de predare Java</a:t>
            </a:r>
            <a:r>
              <a:rPr lang="en-US" dirty="0" smtClean="0">
                <a:solidFill>
                  <a:schemeClr val="bg2">
                    <a:lumMod val="25000"/>
                  </a:schemeClr>
                </a:solidFill>
                <a:latin typeface="Times New Roman" pitchFamily="18" charset="0"/>
                <a:cs typeface="Times New Roman" pitchFamily="18" charset="0"/>
              </a:rPr>
              <a:t>,</a:t>
            </a:r>
            <a:r>
              <a:rPr lang="ro-RO" dirty="0" smtClean="0">
                <a:solidFill>
                  <a:schemeClr val="bg2">
                    <a:lumMod val="25000"/>
                  </a:schemeClr>
                </a:solidFill>
                <a:latin typeface="Times New Roman" pitchFamily="18" charset="0"/>
                <a:cs typeface="Times New Roman" pitchFamily="18" charset="0"/>
              </a:rPr>
              <a:t> numit după eroina lui Carroll.</a:t>
            </a:r>
            <a:endParaRPr lang="ro-RO" dirty="0">
              <a:solidFill>
                <a:schemeClr val="bg2">
                  <a:lumMod val="25000"/>
                </a:schemeClr>
              </a:solidFill>
              <a:latin typeface="Times New Roman" pitchFamily="18" charset="0"/>
              <a:cs typeface="Times New Roman" pitchFamily="18" charset="0"/>
            </a:endParaRP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2"/>
                                        </p:tgtEl>
                                        <p:attrNameLst>
                                          <p:attrName>ppt_x</p:attrName>
                                        </p:attrNameLst>
                                      </p:cBhvr>
                                      <p:tavLst>
                                        <p:tav tm="0">
                                          <p:val>
                                            <p:strVal val="ppt_x"/>
                                          </p:val>
                                        </p:tav>
                                        <p:tav tm="100000">
                                          <p:val>
                                            <p:strVal val="ppt_x"/>
                                          </p:val>
                                        </p:tav>
                                      </p:tavLst>
                                    </p:anim>
                                    <p:anim calcmode="lin" valueType="num">
                                      <p:cBhvr additive="base">
                                        <p:cTn id="25" dur="500"/>
                                        <p:tgtEl>
                                          <p:spTgt spid="2"/>
                                        </p:tgtEl>
                                        <p:attrNameLst>
                                          <p:attrName>ppt_y</p:attrName>
                                        </p:attrNameLst>
                                      </p:cBhvr>
                                      <p:tavLst>
                                        <p:tav tm="0">
                                          <p:val>
                                            <p:strVal val="ppt_y"/>
                                          </p:val>
                                        </p:tav>
                                        <p:tav tm="100000">
                                          <p:val>
                                            <p:strVal val="1+ppt_h/2"/>
                                          </p:val>
                                        </p:tav>
                                      </p:tavLst>
                                    </p:anim>
                                    <p:set>
                                      <p:cBhvr>
                                        <p:cTn id="26" dur="1" fill="hold">
                                          <p:stCondLst>
                                            <p:cond delay="499"/>
                                          </p:stCondLst>
                                        </p:cTn>
                                        <p:tgtEl>
                                          <p:spTgt spid="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1" fill="hold" grpId="1" nodeType="clickEffect">
                                  <p:stCondLst>
                                    <p:cond delay="0"/>
                                  </p:stCondLst>
                                  <p:childTnLst>
                                    <p:anim calcmode="lin" valueType="num">
                                      <p:cBhvr additive="base">
                                        <p:cTn id="30"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1" dur="500"/>
                                        <p:tgtEl>
                                          <p:spTgt spid="3">
                                            <p:txEl>
                                              <p:pRg st="0" end="0"/>
                                            </p:txEl>
                                          </p:spTgt>
                                        </p:tgtEl>
                                        <p:attrNameLst>
                                          <p:attrName>ppt_y</p:attrName>
                                        </p:attrNameLst>
                                      </p:cBhvr>
                                      <p:tavLst>
                                        <p:tav tm="0">
                                          <p:val>
                                            <p:strVal val="ppt_y"/>
                                          </p:val>
                                        </p:tav>
                                        <p:tav tm="100000">
                                          <p:val>
                                            <p:strVal val="0-ppt_h/2"/>
                                          </p:val>
                                        </p:tav>
                                      </p:tavLst>
                                    </p:anim>
                                    <p:set>
                                      <p:cBhvr>
                                        <p:cTn id="3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1" fill="hold" grpId="1" nodeType="clickEffect">
                                  <p:stCondLst>
                                    <p:cond delay="0"/>
                                  </p:stCondLst>
                                  <p:childTnLst>
                                    <p:anim calcmode="lin" valueType="num">
                                      <p:cBhvr additive="base">
                                        <p:cTn id="36"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7" dur="500"/>
                                        <p:tgtEl>
                                          <p:spTgt spid="3">
                                            <p:txEl>
                                              <p:pRg st="1" end="1"/>
                                            </p:txEl>
                                          </p:spTgt>
                                        </p:tgtEl>
                                        <p:attrNameLst>
                                          <p:attrName>ppt_y</p:attrName>
                                        </p:attrNameLst>
                                      </p:cBhvr>
                                      <p:tavLst>
                                        <p:tav tm="0">
                                          <p:val>
                                            <p:strVal val="ppt_y"/>
                                          </p:val>
                                        </p:tav>
                                        <p:tav tm="100000">
                                          <p:val>
                                            <p:strVal val="0-ppt_h/2"/>
                                          </p:val>
                                        </p:tav>
                                      </p:tavLst>
                                    </p:anim>
                                    <p:set>
                                      <p:cBhvr>
                                        <p:cTn id="38"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pPr algn="ctr"/>
            <a:r>
              <a:rPr lang="en-US" dirty="0" err="1" smtClean="0"/>
              <a:t>Ce</a:t>
            </a:r>
            <a:r>
              <a:rPr lang="en-US" dirty="0" smtClean="0"/>
              <a:t> </a:t>
            </a:r>
            <a:r>
              <a:rPr lang="en-US" dirty="0" err="1" smtClean="0"/>
              <a:t>este</a:t>
            </a:r>
            <a:r>
              <a:rPr lang="en-US" dirty="0" smtClean="0"/>
              <a:t> Alice?</a:t>
            </a:r>
            <a:endParaRPr lang="ro-RO" dirty="0"/>
          </a:p>
        </p:txBody>
      </p:sp>
      <p:sp>
        <p:nvSpPr>
          <p:cNvPr id="3" name="Content Placeholder 2"/>
          <p:cNvSpPr>
            <a:spLocks noGrp="1"/>
          </p:cNvSpPr>
          <p:nvPr>
            <p:ph idx="1"/>
          </p:nvPr>
        </p:nvSpPr>
        <p:spPr>
          <a:xfrm>
            <a:off x="457200" y="1500174"/>
            <a:ext cx="8229600" cy="4824426"/>
          </a:xfrm>
        </p:spPr>
        <p:txBody>
          <a:bodyPr>
            <a:normAutofit fontScale="92500" lnSpcReduction="10000"/>
          </a:bodyPr>
          <a:lstStyle/>
          <a:p>
            <a:pPr algn="just">
              <a:buNone/>
            </a:pPr>
            <a:r>
              <a:rPr lang="ro-RO" dirty="0" smtClean="0">
                <a:solidFill>
                  <a:schemeClr val="bg2">
                    <a:lumMod val="25000"/>
                  </a:schemeClr>
                </a:solidFill>
              </a:rPr>
              <a:t>	</a:t>
            </a:r>
            <a:r>
              <a:rPr lang="en-US" dirty="0" smtClean="0">
                <a:solidFill>
                  <a:schemeClr val="bg2">
                    <a:lumMod val="25000"/>
                  </a:schemeClr>
                </a:solidFill>
              </a:rPr>
              <a:t>	</a:t>
            </a:r>
            <a:r>
              <a:rPr lang="ro-RO" dirty="0" smtClean="0">
                <a:solidFill>
                  <a:schemeClr val="bg2">
                    <a:lumMod val="25000"/>
                  </a:schemeClr>
                </a:solidFill>
                <a:latin typeface="Times New Roman" pitchFamily="18" charset="0"/>
                <a:cs typeface="Times New Roman" pitchFamily="18" charset="0"/>
              </a:rPr>
              <a:t>Alice este un mediu de programare 3D inovator, </a:t>
            </a:r>
            <a:r>
              <a:rPr lang="en-US" dirty="0" err="1" smtClean="0">
                <a:solidFill>
                  <a:schemeClr val="bg2">
                    <a:lumMod val="25000"/>
                  </a:schemeClr>
                </a:solidFill>
                <a:latin typeface="Times New Roman" pitchFamily="18" charset="0"/>
                <a:cs typeface="Times New Roman" pitchFamily="18" charset="0"/>
              </a:rPr>
              <a:t>ce</a:t>
            </a:r>
            <a:r>
              <a:rPr lang="ro-RO" dirty="0" smtClean="0">
                <a:solidFill>
                  <a:schemeClr val="bg2">
                    <a:lumMod val="25000"/>
                  </a:schemeClr>
                </a:solidFill>
                <a:latin typeface="Times New Roman" pitchFamily="18" charset="0"/>
                <a:cs typeface="Times New Roman" pitchFamily="18" charset="0"/>
              </a:rPr>
              <a:t> face</a:t>
            </a:r>
            <a:r>
              <a:rPr lang="en-US" dirty="0" smtClean="0">
                <a:solidFill>
                  <a:schemeClr val="bg2">
                    <a:lumMod val="25000"/>
                  </a:schemeClr>
                </a:solidFill>
                <a:latin typeface="Times New Roman" pitchFamily="18" charset="0"/>
                <a:cs typeface="Times New Roman" pitchFamily="18" charset="0"/>
              </a:rPr>
              <a:t> u</a:t>
            </a:r>
            <a:r>
              <a:rPr lang="ro-RO" dirty="0" smtClean="0">
                <a:solidFill>
                  <a:schemeClr val="bg2">
                    <a:lumMod val="25000"/>
                  </a:schemeClr>
                </a:solidFill>
                <a:latin typeface="Times New Roman" pitchFamily="18" charset="0"/>
                <a:cs typeface="Times New Roman" pitchFamily="18" charset="0"/>
              </a:rPr>
              <a:t>ş</a:t>
            </a:r>
            <a:r>
              <a:rPr lang="en-US" dirty="0" smtClean="0">
                <a:solidFill>
                  <a:schemeClr val="bg2">
                    <a:lumMod val="25000"/>
                  </a:schemeClr>
                </a:solidFill>
                <a:latin typeface="Times New Roman" pitchFamily="18" charset="0"/>
                <a:cs typeface="Times New Roman" pitchFamily="18" charset="0"/>
              </a:rPr>
              <a:t>oar</a:t>
            </a:r>
            <a:r>
              <a:rPr lang="ro-RO" dirty="0" smtClean="0">
                <a:solidFill>
                  <a:schemeClr val="bg2">
                    <a:lumMod val="25000"/>
                  </a:schemeClr>
                </a:solidFill>
                <a:latin typeface="Times New Roman" pitchFamily="18" charset="0"/>
                <a:cs typeface="Times New Roman" pitchFamily="18" charset="0"/>
              </a:rPr>
              <a:t>ă cre</a:t>
            </a:r>
            <a:r>
              <a:rPr lang="en-US" dirty="0" smtClean="0">
                <a:solidFill>
                  <a:schemeClr val="bg2">
                    <a:lumMod val="25000"/>
                  </a:schemeClr>
                </a:solidFill>
                <a:latin typeface="Times New Roman" pitchFamily="18" charset="0"/>
                <a:cs typeface="Times New Roman" pitchFamily="18" charset="0"/>
              </a:rPr>
              <a:t>ere</a:t>
            </a:r>
            <a:r>
              <a:rPr lang="ro-RO" dirty="0" smtClean="0">
                <a:solidFill>
                  <a:schemeClr val="bg2">
                    <a:lumMod val="25000"/>
                  </a:schemeClr>
                </a:solidFill>
                <a:latin typeface="Times New Roman" pitchFamily="18" charset="0"/>
                <a:cs typeface="Times New Roman" pitchFamily="18" charset="0"/>
              </a:rPr>
              <a:t>a</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unei</a:t>
            </a:r>
            <a:r>
              <a:rPr lang="ro-RO" dirty="0" smtClean="0">
                <a:solidFill>
                  <a:schemeClr val="bg2">
                    <a:lumMod val="25000"/>
                  </a:schemeClr>
                </a:solidFill>
                <a:latin typeface="Times New Roman" pitchFamily="18" charset="0"/>
                <a:cs typeface="Times New Roman" pitchFamily="18" charset="0"/>
              </a:rPr>
              <a:t> animaţi</a:t>
            </a:r>
            <a:r>
              <a:rPr lang="en-US" dirty="0" err="1" smtClean="0">
                <a:solidFill>
                  <a:schemeClr val="bg2">
                    <a:lumMod val="25000"/>
                  </a:schemeClr>
                </a:solidFill>
                <a:latin typeface="Times New Roman" pitchFamily="18" charset="0"/>
                <a:cs typeface="Times New Roman" pitchFamily="18" charset="0"/>
              </a:rPr>
              <a:t>i</a:t>
            </a:r>
            <a:r>
              <a:rPr lang="ro-RO" dirty="0" smtClean="0">
                <a:solidFill>
                  <a:schemeClr val="bg2">
                    <a:lumMod val="25000"/>
                  </a:schemeClr>
                </a:solidFill>
                <a:latin typeface="Times New Roman" pitchFamily="18" charset="0"/>
                <a:cs typeface="Times New Roman" pitchFamily="18" charset="0"/>
              </a:rPr>
              <a:t> pentru a spune o poveste, </a:t>
            </a:r>
            <a:r>
              <a:rPr lang="en-US" dirty="0" smtClean="0">
                <a:solidFill>
                  <a:schemeClr val="bg2">
                    <a:lumMod val="25000"/>
                  </a:schemeClr>
                </a:solidFill>
                <a:latin typeface="Times New Roman" pitchFamily="18" charset="0"/>
                <a:cs typeface="Times New Roman" pitchFamily="18" charset="0"/>
              </a:rPr>
              <a:t>a </a:t>
            </a:r>
            <a:r>
              <a:rPr lang="en-US" dirty="0" err="1" smtClean="0">
                <a:solidFill>
                  <a:schemeClr val="bg2">
                    <a:lumMod val="25000"/>
                  </a:schemeClr>
                </a:solidFill>
                <a:latin typeface="Times New Roman" pitchFamily="18" charset="0"/>
                <a:cs typeface="Times New Roman" pitchFamily="18" charset="0"/>
              </a:rPr>
              <a:t>juca</a:t>
            </a:r>
            <a:r>
              <a:rPr lang="ro-RO" dirty="0" smtClean="0">
                <a:solidFill>
                  <a:schemeClr val="bg2">
                    <a:lumMod val="25000"/>
                  </a:schemeClr>
                </a:solidFill>
                <a:latin typeface="Times New Roman" pitchFamily="18" charset="0"/>
                <a:cs typeface="Times New Roman" pitchFamily="18" charset="0"/>
              </a:rPr>
              <a:t> un joc interactiv, sau </a:t>
            </a:r>
            <a:r>
              <a:rPr lang="en-US" dirty="0" smtClean="0">
                <a:solidFill>
                  <a:schemeClr val="bg2">
                    <a:lumMod val="25000"/>
                  </a:schemeClr>
                </a:solidFill>
                <a:latin typeface="Times New Roman" pitchFamily="18" charset="0"/>
                <a:cs typeface="Times New Roman" pitchFamily="18" charset="0"/>
              </a:rPr>
              <a:t>a </a:t>
            </a:r>
            <a:r>
              <a:rPr lang="en-US" dirty="0" err="1" smtClean="0">
                <a:solidFill>
                  <a:schemeClr val="bg2">
                    <a:lumMod val="25000"/>
                  </a:schemeClr>
                </a:solidFill>
                <a:latin typeface="Times New Roman" pitchFamily="18" charset="0"/>
                <a:cs typeface="Times New Roman" pitchFamily="18" charset="0"/>
              </a:rPr>
              <a:t>posta</a:t>
            </a:r>
            <a:r>
              <a:rPr lang="en-US" dirty="0" smtClean="0">
                <a:solidFill>
                  <a:schemeClr val="bg2">
                    <a:lumMod val="25000"/>
                  </a:schemeClr>
                </a:solidFill>
                <a:latin typeface="Times New Roman" pitchFamily="18" charset="0"/>
                <a:cs typeface="Times New Roman" pitchFamily="18" charset="0"/>
              </a:rPr>
              <a:t> un</a:t>
            </a:r>
            <a:r>
              <a:rPr lang="ro-RO" dirty="0" smtClean="0">
                <a:solidFill>
                  <a:schemeClr val="bg2">
                    <a:lumMod val="25000"/>
                  </a:schemeClr>
                </a:solidFill>
                <a:latin typeface="Times New Roman" pitchFamily="18" charset="0"/>
                <a:cs typeface="Times New Roman" pitchFamily="18" charset="0"/>
              </a:rPr>
              <a:t> clip video pe web. Alice este un instrument de predare disponibil gratuit</a:t>
            </a:r>
            <a:r>
              <a:rPr lang="en-US" dirty="0" smtClean="0">
                <a:solidFill>
                  <a:schemeClr val="bg2">
                    <a:lumMod val="25000"/>
                  </a:schemeClr>
                </a:solidFill>
                <a:latin typeface="Times New Roman" pitchFamily="18" charset="0"/>
                <a:cs typeface="Times New Roman" pitchFamily="18" charset="0"/>
              </a:rPr>
              <a:t>,</a:t>
            </a:r>
            <a:r>
              <a:rPr lang="ro-RO" dirty="0" smtClean="0">
                <a:solidFill>
                  <a:schemeClr val="bg2">
                    <a:lumMod val="25000"/>
                  </a:schemeClr>
                </a:solidFill>
                <a:latin typeface="Times New Roman" pitchFamily="18" charset="0"/>
                <a:cs typeface="Times New Roman" pitchFamily="18" charset="0"/>
              </a:rPr>
              <a:t> conceput pentru a fi</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mai uşor înţeles un limbaj de programare orientat</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pe</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obiecte</a:t>
            </a:r>
            <a:r>
              <a:rPr lang="ro-RO" dirty="0" smtClean="0">
                <a:solidFill>
                  <a:schemeClr val="bg2">
                    <a:lumMod val="25000"/>
                  </a:schemeClr>
                </a:solidFill>
                <a:latin typeface="Times New Roman" pitchFamily="18" charset="0"/>
                <a:cs typeface="Times New Roman" pitchFamily="18" charset="0"/>
              </a:rPr>
              <a:t>. Acesta permite elevilor să</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înveţe conceptele fundamentale de programare, în contextul cre</a:t>
            </a:r>
            <a:r>
              <a:rPr lang="en-US" dirty="0" err="1" smtClean="0">
                <a:solidFill>
                  <a:schemeClr val="bg2">
                    <a:lumMod val="25000"/>
                  </a:schemeClr>
                </a:solidFill>
                <a:latin typeface="Times New Roman" pitchFamily="18" charset="0"/>
                <a:cs typeface="Times New Roman" pitchFamily="18" charset="0"/>
              </a:rPr>
              <a:t>erii</a:t>
            </a:r>
            <a:r>
              <a:rPr lang="ro-RO" dirty="0" smtClean="0">
                <a:solidFill>
                  <a:schemeClr val="bg2">
                    <a:lumMod val="25000"/>
                  </a:schemeClr>
                </a:solidFill>
                <a:latin typeface="Times New Roman" pitchFamily="18" charset="0"/>
                <a:cs typeface="Times New Roman" pitchFamily="18" charset="0"/>
              </a:rPr>
              <a:t> de filme animate şi jocuri video simplu. În Alice, </a:t>
            </a:r>
            <a:r>
              <a:rPr lang="en-US" dirty="0" err="1" smtClean="0">
                <a:solidFill>
                  <a:schemeClr val="bg2">
                    <a:lumMod val="25000"/>
                  </a:schemeClr>
                </a:solidFill>
                <a:latin typeface="Times New Roman" pitchFamily="18" charset="0"/>
                <a:cs typeface="Times New Roman" pitchFamily="18" charset="0"/>
              </a:rPr>
              <a:t>obiectele</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3-D (de exemplu: oameni, animale, vehicule etc) popul</a:t>
            </a:r>
            <a:r>
              <a:rPr lang="en-US" dirty="0" err="1" smtClean="0">
                <a:solidFill>
                  <a:schemeClr val="bg2">
                    <a:lumMod val="25000"/>
                  </a:schemeClr>
                </a:solidFill>
                <a:latin typeface="Times New Roman" pitchFamily="18" charset="0"/>
                <a:cs typeface="Times New Roman" pitchFamily="18" charset="0"/>
              </a:rPr>
              <a:t>eaz</a:t>
            </a:r>
            <a:r>
              <a:rPr lang="ro-RO" dirty="0" smtClean="0">
                <a:solidFill>
                  <a:schemeClr val="bg2">
                    <a:lumMod val="25000"/>
                  </a:schemeClr>
                </a:solidFill>
                <a:latin typeface="Times New Roman" pitchFamily="18" charset="0"/>
                <a:cs typeface="Times New Roman" pitchFamily="18" charset="0"/>
              </a:rPr>
              <a:t>ă o lume virtuală şi elevii cree</a:t>
            </a:r>
            <a:r>
              <a:rPr lang="en-US" dirty="0" err="1" smtClean="0">
                <a:solidFill>
                  <a:schemeClr val="bg2">
                    <a:lumMod val="25000"/>
                  </a:schemeClr>
                </a:solidFill>
                <a:latin typeface="Times New Roman" pitchFamily="18" charset="0"/>
                <a:cs typeface="Times New Roman" pitchFamily="18" charset="0"/>
              </a:rPr>
              <a:t>az</a:t>
            </a:r>
            <a:r>
              <a:rPr lang="ro-RO" dirty="0" smtClean="0">
                <a:solidFill>
                  <a:schemeClr val="bg2">
                    <a:lumMod val="25000"/>
                  </a:schemeClr>
                </a:solidFill>
                <a:latin typeface="Times New Roman" pitchFamily="18" charset="0"/>
                <a:cs typeface="Times New Roman" pitchFamily="18" charset="0"/>
              </a:rPr>
              <a:t>ă un program pentru a anima obiectele. </a:t>
            </a:r>
            <a:r>
              <a:rPr lang="en-US" dirty="0" err="1" smtClean="0">
                <a:solidFill>
                  <a:schemeClr val="bg2">
                    <a:lumMod val="25000"/>
                  </a:schemeClr>
                </a:solidFill>
                <a:latin typeface="Times New Roman" pitchFamily="18" charset="0"/>
                <a:cs typeface="Times New Roman" pitchFamily="18" charset="0"/>
              </a:rPr>
              <a:t>Prin</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manipularea</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obiectelor</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î</a:t>
            </a:r>
            <a:r>
              <a:rPr lang="en-US" dirty="0" err="1" smtClean="0">
                <a:solidFill>
                  <a:schemeClr val="bg2">
                    <a:lumMod val="25000"/>
                  </a:schemeClr>
                </a:solidFill>
                <a:latin typeface="Times New Roman" pitchFamily="18" charset="0"/>
                <a:cs typeface="Times New Roman" pitchFamily="18" charset="0"/>
              </a:rPr>
              <a:t>ntr</a:t>
            </a:r>
            <a:r>
              <a:rPr lang="en-US" dirty="0" smtClean="0">
                <a:solidFill>
                  <a:schemeClr val="bg2">
                    <a:lumMod val="25000"/>
                  </a:schemeClr>
                </a:solidFill>
                <a:latin typeface="Times New Roman" pitchFamily="18" charset="0"/>
                <a:cs typeface="Times New Roman" pitchFamily="18" charset="0"/>
              </a:rPr>
              <a:t>-o</a:t>
            </a:r>
            <a:r>
              <a:rPr lang="ro-RO" dirty="0" smtClean="0">
                <a:solidFill>
                  <a:schemeClr val="bg2">
                    <a:lumMod val="25000"/>
                  </a:schemeClr>
                </a:solidFill>
                <a:latin typeface="Times New Roman" pitchFamily="18" charset="0"/>
                <a:cs typeface="Times New Roman" pitchFamily="18" charset="0"/>
              </a:rPr>
              <a:t> </a:t>
            </a:r>
            <a:r>
              <a:rPr lang="it-IT" dirty="0" smtClean="0">
                <a:solidFill>
                  <a:schemeClr val="bg2">
                    <a:lumMod val="25000"/>
                  </a:schemeClr>
                </a:solidFill>
                <a:latin typeface="Times New Roman" pitchFamily="18" charset="0"/>
                <a:cs typeface="Times New Roman" pitchFamily="18" charset="0"/>
              </a:rPr>
              <a:t>lume virtual</a:t>
            </a:r>
            <a:r>
              <a:rPr lang="ro-RO" dirty="0" smtClean="0">
                <a:solidFill>
                  <a:schemeClr val="bg2">
                    <a:lumMod val="25000"/>
                  </a:schemeClr>
                </a:solidFill>
                <a:latin typeface="Times New Roman" pitchFamily="18" charset="0"/>
                <a:cs typeface="Times New Roman" pitchFamily="18" charset="0"/>
              </a:rPr>
              <a:t>ă</a:t>
            </a:r>
            <a:r>
              <a:rPr lang="it-IT"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se învaţă mult mai uşor </a:t>
            </a:r>
            <a:r>
              <a:rPr lang="en-US" dirty="0" err="1" smtClean="0">
                <a:solidFill>
                  <a:schemeClr val="bg2">
                    <a:lumMod val="25000"/>
                  </a:schemeClr>
                </a:solidFill>
                <a:latin typeface="Times New Roman" pitchFamily="18" charset="0"/>
                <a:cs typeface="Times New Roman" pitchFamily="18" charset="0"/>
              </a:rPr>
              <a:t>multe</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dintre</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elementele</a:t>
            </a:r>
            <a:r>
              <a:rPr lang="en-US" dirty="0" smtClean="0">
                <a:solidFill>
                  <a:schemeClr val="bg2">
                    <a:lumMod val="25000"/>
                  </a:schemeClr>
                </a:solidFill>
                <a:latin typeface="Times New Roman" pitchFamily="18" charset="0"/>
                <a:cs typeface="Times New Roman" pitchFamily="18" charset="0"/>
              </a:rPr>
              <a:t> de</a:t>
            </a:r>
            <a:r>
              <a:rPr lang="ro-RO" dirty="0" smtClean="0">
                <a:solidFill>
                  <a:schemeClr val="bg2">
                    <a:lumMod val="25000"/>
                  </a:schemeClr>
                </a:solidFill>
                <a:latin typeface="Times New Roman" pitchFamily="18" charset="0"/>
                <a:cs typeface="Times New Roman" pitchFamily="18" charset="0"/>
              </a:rPr>
              <a:t> </a:t>
            </a:r>
            <a:r>
              <a:rPr lang="it-IT" dirty="0" smtClean="0">
                <a:solidFill>
                  <a:schemeClr val="bg2">
                    <a:lumMod val="25000"/>
                  </a:schemeClr>
                </a:solidFill>
                <a:latin typeface="Times New Roman" pitchFamily="18" charset="0"/>
                <a:cs typeface="Times New Roman" pitchFamily="18" charset="0"/>
              </a:rPr>
              <a:t>programare</a:t>
            </a:r>
            <a:r>
              <a:rPr lang="ro-RO" dirty="0" smtClean="0">
                <a:solidFill>
                  <a:schemeClr val="bg2">
                    <a:lumMod val="25000"/>
                  </a:schemeClr>
                </a:solidFill>
                <a:latin typeface="Times New Roman" pitchFamily="18" charset="0"/>
                <a:cs typeface="Times New Roman" pitchFamily="18" charset="0"/>
              </a:rPr>
              <a:t>,</a:t>
            </a:r>
            <a:r>
              <a:rPr lang="it-IT" dirty="0" smtClean="0">
                <a:solidFill>
                  <a:schemeClr val="bg2">
                    <a:lumMod val="25000"/>
                  </a:schemeClr>
                </a:solidFill>
                <a:latin typeface="Times New Roman" pitchFamily="18" charset="0"/>
                <a:cs typeface="Times New Roman" pitchFamily="18" charset="0"/>
              </a:rPr>
              <a:t> de obicei </a:t>
            </a:r>
            <a:r>
              <a:rPr lang="ro-RO" dirty="0" smtClean="0">
                <a:solidFill>
                  <a:schemeClr val="bg2">
                    <a:lumMod val="25000"/>
                  </a:schemeClr>
                </a:solidFill>
                <a:latin typeface="Times New Roman" pitchFamily="18" charset="0"/>
                <a:cs typeface="Times New Roman" pitchFamily="18" charset="0"/>
              </a:rPr>
              <a:t> p</a:t>
            </a:r>
            <a:r>
              <a:rPr lang="it-IT" dirty="0" smtClean="0">
                <a:solidFill>
                  <a:schemeClr val="bg2">
                    <a:lumMod val="25000"/>
                  </a:schemeClr>
                </a:solidFill>
                <a:latin typeface="Times New Roman" pitchFamily="18" charset="0"/>
                <a:cs typeface="Times New Roman" pitchFamily="18" charset="0"/>
              </a:rPr>
              <a:t>redate </a:t>
            </a:r>
            <a:r>
              <a:rPr lang="ro-RO" dirty="0" smtClean="0">
                <a:solidFill>
                  <a:schemeClr val="bg2">
                    <a:lumMod val="25000"/>
                  </a:schemeClr>
                </a:solidFill>
                <a:latin typeface="Times New Roman" pitchFamily="18" charset="0"/>
                <a:cs typeface="Times New Roman" pitchFamily="18" charset="0"/>
              </a:rPr>
              <a:t>î</a:t>
            </a:r>
            <a:r>
              <a:rPr lang="it-IT" dirty="0" smtClean="0">
                <a:solidFill>
                  <a:schemeClr val="bg2">
                    <a:lumMod val="25000"/>
                  </a:schemeClr>
                </a:solidFill>
                <a:latin typeface="Times New Roman" pitchFamily="18" charset="0"/>
                <a:cs typeface="Times New Roman" pitchFamily="18" charset="0"/>
              </a:rPr>
              <a:t>ntr-un</a:t>
            </a:r>
            <a:r>
              <a:rPr lang="ro-RO" dirty="0" smtClean="0">
                <a:solidFill>
                  <a:schemeClr val="bg2">
                    <a:lumMod val="25000"/>
                  </a:schemeClr>
                </a:solidFill>
                <a:latin typeface="Times New Roman" pitchFamily="18" charset="0"/>
                <a:cs typeface="Times New Roman" pitchFamily="18" charset="0"/>
              </a:rPr>
              <a:t> </a:t>
            </a:r>
            <a:r>
              <a:rPr lang="en-US" dirty="0" smtClean="0">
                <a:solidFill>
                  <a:schemeClr val="bg2">
                    <a:lumMod val="25000"/>
                  </a:schemeClr>
                </a:solidFill>
                <a:latin typeface="Times New Roman" pitchFamily="18" charset="0"/>
                <a:cs typeface="Times New Roman" pitchFamily="18" charset="0"/>
              </a:rPr>
              <a:t>curs </a:t>
            </a:r>
            <a:r>
              <a:rPr lang="en-US" dirty="0" err="1" smtClean="0">
                <a:solidFill>
                  <a:schemeClr val="bg2">
                    <a:lumMod val="25000"/>
                  </a:schemeClr>
                </a:solidFill>
                <a:latin typeface="Times New Roman" pitchFamily="18" charset="0"/>
                <a:cs typeface="Times New Roman" pitchFamily="18" charset="0"/>
              </a:rPr>
              <a:t>intensiv</a:t>
            </a:r>
            <a:r>
              <a:rPr lang="en-US" dirty="0" smtClean="0">
                <a:solidFill>
                  <a:schemeClr val="bg2">
                    <a:lumMod val="25000"/>
                  </a:schemeClr>
                </a:solidFill>
                <a:latin typeface="Times New Roman" pitchFamily="18" charset="0"/>
                <a:cs typeface="Times New Roman" pitchFamily="18" charset="0"/>
              </a:rPr>
              <a:t> de </a:t>
            </a:r>
            <a:r>
              <a:rPr lang="en-US" dirty="0" err="1" smtClean="0">
                <a:solidFill>
                  <a:schemeClr val="bg2">
                    <a:lumMod val="25000"/>
                  </a:schemeClr>
                </a:solidFill>
                <a:latin typeface="Times New Roman" pitchFamily="18" charset="0"/>
                <a:cs typeface="Times New Roman" pitchFamily="18" charset="0"/>
              </a:rPr>
              <a:t>programare</a:t>
            </a:r>
            <a:r>
              <a:rPr lang="en-US" dirty="0" smtClean="0">
                <a:solidFill>
                  <a:schemeClr val="bg2">
                    <a:lumMod val="25000"/>
                  </a:schemeClr>
                </a:solidFill>
                <a:latin typeface="Times New Roman" pitchFamily="18" charset="0"/>
                <a:cs typeface="Times New Roman" pitchFamily="18" charset="0"/>
              </a:rPr>
              <a:t>. </a:t>
            </a:r>
            <a:endParaRPr lang="ro-RO" dirty="0">
              <a:solidFill>
                <a:schemeClr val="bg2">
                  <a:lumMod val="25000"/>
                </a:schemeClr>
              </a:solidFill>
              <a:latin typeface="Times New Roman" pitchFamily="18" charset="0"/>
              <a:cs typeface="Times New Roman" pitchFamily="18" charset="0"/>
            </a:endParaRPr>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xit" presetSubtype="0" fill="hold" grpId="1" nodeType="clickEffect">
                                  <p:stCondLst>
                                    <p:cond delay="0"/>
                                  </p:stCondLst>
                                  <p:childTnLst>
                                    <p:anim calcmode="lin" valueType="num">
                                      <p:cBhvr>
                                        <p:cTn id="18" dur="500"/>
                                        <p:tgtEl>
                                          <p:spTgt spid="2"/>
                                        </p:tgtEl>
                                        <p:attrNameLst>
                                          <p:attrName>ppt_w</p:attrName>
                                        </p:attrNameLst>
                                      </p:cBhvr>
                                      <p:tavLst>
                                        <p:tav tm="0">
                                          <p:val>
                                            <p:strVal val="ppt_w"/>
                                          </p:val>
                                        </p:tav>
                                        <p:tav tm="100000">
                                          <p:val>
                                            <p:strVal val="ppt_w*0.70"/>
                                          </p:val>
                                        </p:tav>
                                      </p:tavLst>
                                    </p:anim>
                                    <p:anim calcmode="lin" valueType="num">
                                      <p:cBhvr>
                                        <p:cTn id="19" dur="500"/>
                                        <p:tgtEl>
                                          <p:spTgt spid="2"/>
                                        </p:tgtEl>
                                        <p:attrNameLst>
                                          <p:attrName>ppt_h</p:attrName>
                                        </p:attrNameLst>
                                      </p:cBhvr>
                                      <p:tavLst>
                                        <p:tav tm="0">
                                          <p:val>
                                            <p:strVal val="ppt_h"/>
                                          </p:val>
                                        </p:tav>
                                        <p:tav tm="100000">
                                          <p:val>
                                            <p:strVal val="ppt_h"/>
                                          </p:val>
                                        </p:tav>
                                      </p:tavLst>
                                    </p:anim>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3" presetClass="exit" presetSubtype="0" fill="hold" grpId="1" nodeType="clickEffect">
                                  <p:stCondLst>
                                    <p:cond delay="0"/>
                                  </p:stCondLst>
                                  <p:childTnLst>
                                    <p:anim calcmode="lin" valueType="num">
                                      <p:cBhvr>
                                        <p:cTn id="25" dur="500"/>
                                        <p:tgtEl>
                                          <p:spTgt spid="3">
                                            <p:txEl>
                                              <p:pRg st="0" end="0"/>
                                            </p:txEl>
                                          </p:spTgt>
                                        </p:tgtEl>
                                        <p:attrNameLst>
                                          <p:attrName>ppt_w</p:attrName>
                                        </p:attrNameLst>
                                      </p:cBhvr>
                                      <p:tavLst>
                                        <p:tav tm="0">
                                          <p:val>
                                            <p:strVal val="ppt_w"/>
                                          </p:val>
                                        </p:tav>
                                        <p:tav tm="100000">
                                          <p:val>
                                            <p:fltVal val="0"/>
                                          </p:val>
                                        </p:tav>
                                      </p:tavLst>
                                    </p:anim>
                                    <p:anim calcmode="lin" valueType="num">
                                      <p:cBhvr>
                                        <p:cTn id="26" dur="500"/>
                                        <p:tgtEl>
                                          <p:spTgt spid="3">
                                            <p:txEl>
                                              <p:pRg st="0" end="0"/>
                                            </p:txEl>
                                          </p:spTgt>
                                        </p:tgtEl>
                                        <p:attrNameLst>
                                          <p:attrName>ppt_h</p:attrName>
                                        </p:attrNameLst>
                                      </p:cBhvr>
                                      <p:tavLst>
                                        <p:tav tm="0">
                                          <p:val>
                                            <p:strVal val="ppt_h"/>
                                          </p:val>
                                        </p:tav>
                                        <p:tav tm="100000">
                                          <p:val>
                                            <p:fltVal val="0"/>
                                          </p:val>
                                        </p:tav>
                                      </p:tavLst>
                                    </p:anim>
                                    <p:animEffect transition="out" filter="fade">
                                      <p:cBhvr>
                                        <p:cTn id="27" dur="500"/>
                                        <p:tgtEl>
                                          <p:spTgt spid="3">
                                            <p:txEl>
                                              <p:pRg st="0" end="0"/>
                                            </p:txEl>
                                          </p:spTgt>
                                        </p:tgtEl>
                                      </p:cBhvr>
                                    </p:animEffect>
                                    <p:set>
                                      <p:cBhvr>
                                        <p:cTn id="2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licelogo_news.jpg"/>
          <p:cNvPicPr>
            <a:picLocks noGrp="1" noChangeAspect="1"/>
          </p:cNvPicPr>
          <p:nvPr>
            <p:ph sz="half" idx="1"/>
          </p:nvPr>
        </p:nvPicPr>
        <p:blipFill>
          <a:blip r:embed="rId2" cstate="print"/>
          <a:stretch>
            <a:fillRect/>
          </a:stretch>
        </p:blipFill>
        <p:spPr>
          <a:xfrm>
            <a:off x="6500826" y="1571612"/>
            <a:ext cx="2501884" cy="4252053"/>
          </a:xfrm>
        </p:spPr>
      </p:pic>
      <p:sp>
        <p:nvSpPr>
          <p:cNvPr id="6" name="Content Placeholder 5"/>
          <p:cNvSpPr>
            <a:spLocks noGrp="1"/>
          </p:cNvSpPr>
          <p:nvPr>
            <p:ph sz="half" idx="2"/>
          </p:nvPr>
        </p:nvSpPr>
        <p:spPr>
          <a:xfrm>
            <a:off x="500034" y="1000108"/>
            <a:ext cx="5786478" cy="5286412"/>
          </a:xfrm>
        </p:spPr>
        <p:txBody>
          <a:bodyPr>
            <a:normAutofit fontScale="92500" lnSpcReduction="20000"/>
          </a:bodyPr>
          <a:lstStyle/>
          <a:p>
            <a:pPr algn="just">
              <a:buNone/>
            </a:pPr>
            <a:r>
              <a:rPr lang="en-US" dirty="0" smtClean="0">
                <a:cs typeface="Times New Roman" pitchFamily="18" charset="0"/>
              </a:rPr>
              <a:t>	</a:t>
            </a:r>
          </a:p>
          <a:p>
            <a:pPr algn="just">
              <a:buNone/>
            </a:pPr>
            <a:r>
              <a:rPr lang="en-US" dirty="0" smtClean="0">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Î</a:t>
            </a:r>
            <a:r>
              <a:rPr lang="vi-VN" dirty="0" smtClean="0">
                <a:solidFill>
                  <a:schemeClr val="bg2">
                    <a:lumMod val="25000"/>
                  </a:schemeClr>
                </a:solidFill>
                <a:latin typeface="Times New Roman" pitchFamily="18" charset="0"/>
                <a:cs typeface="Times New Roman" pitchFamily="18" charset="0"/>
              </a:rPr>
              <a:t>n interfa</a:t>
            </a:r>
            <a:r>
              <a:rPr lang="ro-RO" dirty="0" smtClean="0">
                <a:solidFill>
                  <a:schemeClr val="bg2">
                    <a:lumMod val="25000"/>
                  </a:schemeClr>
                </a:solidFill>
                <a:latin typeface="Times New Roman" pitchFamily="18" charset="0"/>
                <a:cs typeface="Times New Roman" pitchFamily="18" charset="0"/>
              </a:rPr>
              <a:t>ţa</a:t>
            </a:r>
            <a:r>
              <a:rPr lang="vi-VN" dirty="0" smtClean="0">
                <a:solidFill>
                  <a:schemeClr val="bg2">
                    <a:lumMod val="25000"/>
                  </a:schemeClr>
                </a:solidFill>
                <a:latin typeface="Times New Roman" pitchFamily="18" charset="0"/>
                <a:cs typeface="Times New Roman" pitchFamily="18" charset="0"/>
              </a:rPr>
              <a:t> interactiv</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a lui Alice, elevii </a:t>
            </a:r>
            <a:r>
              <a:rPr lang="en-US" dirty="0" smtClean="0">
                <a:solidFill>
                  <a:schemeClr val="bg2">
                    <a:lumMod val="25000"/>
                  </a:schemeClr>
                </a:solidFill>
                <a:latin typeface="Times New Roman" pitchFamily="18" charset="0"/>
                <a:cs typeface="Times New Roman" pitchFamily="18" charset="0"/>
              </a:rPr>
              <a:t>pot face “</a:t>
            </a:r>
            <a:r>
              <a:rPr lang="vi-VN" dirty="0" smtClean="0">
                <a:solidFill>
                  <a:schemeClr val="bg2">
                    <a:lumMod val="25000"/>
                  </a:schemeClr>
                </a:solidFill>
                <a:latin typeface="Times New Roman" pitchFamily="18" charset="0"/>
                <a:cs typeface="Times New Roman" pitchFamily="18" charset="0"/>
              </a:rPr>
              <a:t>drag</a:t>
            </a:r>
            <a:r>
              <a:rPr lang="en-US" dirty="0" smtClean="0">
                <a:solidFill>
                  <a:schemeClr val="bg2">
                    <a:lumMod val="25000"/>
                  </a:schemeClr>
                </a:solidFill>
                <a:latin typeface="Times New Roman" pitchFamily="18" charset="0"/>
                <a:cs typeface="Times New Roman" pitchFamily="18" charset="0"/>
              </a:rPr>
              <a:t>-</a:t>
            </a:r>
            <a:r>
              <a:rPr lang="vi-VN" dirty="0" smtClean="0">
                <a:solidFill>
                  <a:schemeClr val="bg2">
                    <a:lumMod val="25000"/>
                  </a:schemeClr>
                </a:solidFill>
                <a:latin typeface="Times New Roman" pitchFamily="18" charset="0"/>
                <a:cs typeface="Times New Roman" pitchFamily="18" charset="0"/>
              </a:rPr>
              <a:t>and</a:t>
            </a:r>
            <a:r>
              <a:rPr lang="en-US" dirty="0" smtClean="0">
                <a:solidFill>
                  <a:schemeClr val="bg2">
                    <a:lumMod val="25000"/>
                  </a:schemeClr>
                </a:solidFill>
                <a:latin typeface="Times New Roman" pitchFamily="18" charset="0"/>
                <a:cs typeface="Times New Roman" pitchFamily="18" charset="0"/>
              </a:rPr>
              <a:t>-</a:t>
            </a:r>
            <a:r>
              <a:rPr lang="vi-VN" dirty="0" smtClean="0">
                <a:solidFill>
                  <a:schemeClr val="bg2">
                    <a:lumMod val="25000"/>
                  </a:schemeClr>
                </a:solidFill>
                <a:latin typeface="Times New Roman" pitchFamily="18" charset="0"/>
                <a:cs typeface="Times New Roman" pitchFamily="18" charset="0"/>
              </a:rPr>
              <a:t>drop</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pentru </a:t>
            </a:r>
            <a:r>
              <a:rPr lang="en-US" dirty="0" err="1" smtClean="0">
                <a:solidFill>
                  <a:schemeClr val="bg2">
                    <a:lumMod val="25000"/>
                  </a:schemeClr>
                </a:solidFill>
                <a:latin typeface="Times New Roman" pitchFamily="18" charset="0"/>
                <a:cs typeface="Times New Roman" pitchFamily="18" charset="0"/>
              </a:rPr>
              <a:t>elemente</a:t>
            </a:r>
            <a:r>
              <a:rPr lang="ro-RO" dirty="0" smtClean="0">
                <a:solidFill>
                  <a:schemeClr val="bg2">
                    <a:lumMod val="25000"/>
                  </a:schemeClr>
                </a:solidFill>
                <a:latin typeface="Times New Roman" pitchFamily="18" charset="0"/>
                <a:cs typeface="Times New Roman" pitchFamily="18" charset="0"/>
              </a:rPr>
              <a:t>le</a:t>
            </a:r>
            <a:r>
              <a:rPr lang="vi-VN" dirty="0" smtClean="0">
                <a:solidFill>
                  <a:schemeClr val="bg2">
                    <a:lumMod val="25000"/>
                  </a:schemeClr>
                </a:solidFill>
                <a:latin typeface="Times New Roman" pitchFamily="18" charset="0"/>
                <a:cs typeface="Times New Roman" pitchFamily="18" charset="0"/>
              </a:rPr>
              <a:t> grafice </a:t>
            </a:r>
            <a:r>
              <a:rPr lang="ro-RO" dirty="0" smtClean="0">
                <a:solidFill>
                  <a:schemeClr val="bg2">
                    <a:lumMod val="25000"/>
                  </a:schemeClr>
                </a:solidFill>
                <a:latin typeface="Times New Roman" pitchFamily="18" charset="0"/>
                <a:cs typeface="Times New Roman" pitchFamily="18" charset="0"/>
              </a:rPr>
              <a:t>în scopul creării </a:t>
            </a:r>
            <a:r>
              <a:rPr lang="vi-VN" dirty="0" smtClean="0">
                <a:solidFill>
                  <a:schemeClr val="bg2">
                    <a:lumMod val="25000"/>
                  </a:schemeClr>
                </a:solidFill>
                <a:latin typeface="Times New Roman" pitchFamily="18" charset="0"/>
                <a:cs typeface="Times New Roman" pitchFamily="18" charset="0"/>
              </a:rPr>
              <a:t>un</a:t>
            </a:r>
            <a:r>
              <a:rPr lang="ro-RO" dirty="0" smtClean="0">
                <a:solidFill>
                  <a:schemeClr val="bg2">
                    <a:lumMod val="25000"/>
                  </a:schemeClr>
                </a:solidFill>
                <a:latin typeface="Times New Roman" pitchFamily="18" charset="0"/>
                <a:cs typeface="Times New Roman" pitchFamily="18" charset="0"/>
              </a:rPr>
              <a:t>ui</a:t>
            </a:r>
            <a:r>
              <a:rPr lang="vi-VN" dirty="0" smtClean="0">
                <a:solidFill>
                  <a:schemeClr val="bg2">
                    <a:lumMod val="25000"/>
                  </a:schemeClr>
                </a:solidFill>
                <a:latin typeface="Times New Roman" pitchFamily="18" charset="0"/>
                <a:cs typeface="Times New Roman" pitchFamily="18" charset="0"/>
              </a:rPr>
              <a:t> program, </a:t>
            </a:r>
            <a:r>
              <a:rPr lang="en-US" dirty="0" err="1" smtClean="0">
                <a:solidFill>
                  <a:schemeClr val="bg2">
                    <a:lumMod val="25000"/>
                  </a:schemeClr>
                </a:solidFill>
                <a:latin typeface="Times New Roman" pitchFamily="18" charset="0"/>
                <a:cs typeface="Times New Roman" pitchFamily="18" charset="0"/>
              </a:rPr>
              <a:t>unde</a:t>
            </a:r>
            <a:r>
              <a:rPr lang="en-US" dirty="0" smtClean="0">
                <a:solidFill>
                  <a:schemeClr val="bg2">
                    <a:lumMod val="25000"/>
                  </a:schemeClr>
                </a:solidFill>
                <a:latin typeface="Times New Roman" pitchFamily="18" charset="0"/>
                <a:cs typeface="Times New Roman" pitchFamily="18" charset="0"/>
              </a:rPr>
              <a:t> </a:t>
            </a:r>
            <a:r>
              <a:rPr lang="vi-VN" dirty="0" smtClean="0">
                <a:solidFill>
                  <a:schemeClr val="bg2">
                    <a:lumMod val="25000"/>
                  </a:schemeClr>
                </a:solidFill>
                <a:latin typeface="Times New Roman" pitchFamily="18" charset="0"/>
                <a:cs typeface="Times New Roman" pitchFamily="18" charset="0"/>
              </a:rPr>
              <a:t>instruc</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iunile corespund</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unor</a:t>
            </a:r>
            <a:r>
              <a:rPr lang="vi-VN" dirty="0" smtClean="0">
                <a:solidFill>
                  <a:schemeClr val="bg2">
                    <a:lumMod val="25000"/>
                  </a:schemeClr>
                </a:solidFill>
                <a:latin typeface="Times New Roman" pitchFamily="18" charset="0"/>
                <a:cs typeface="Times New Roman" pitchFamily="18" charset="0"/>
              </a:rPr>
              <a:t> declara</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ii standard </a:t>
            </a:r>
            <a:r>
              <a:rPr lang="en-US" dirty="0" err="1" smtClean="0">
                <a:solidFill>
                  <a:schemeClr val="bg2">
                    <a:lumMod val="25000"/>
                  </a:schemeClr>
                </a:solidFill>
                <a:latin typeface="Times New Roman" pitchFamily="18" charset="0"/>
                <a:cs typeface="Times New Roman" pitchFamily="18" charset="0"/>
              </a:rPr>
              <a:t>dintr</a:t>
            </a:r>
            <a:r>
              <a:rPr lang="vi-VN" dirty="0" smtClean="0">
                <a:solidFill>
                  <a:schemeClr val="bg2">
                    <a:lumMod val="25000"/>
                  </a:schemeClr>
                </a:solidFill>
                <a:latin typeface="Times New Roman" pitchFamily="18" charset="0"/>
                <a:cs typeface="Times New Roman" pitchFamily="18" charset="0"/>
              </a:rPr>
              <a:t>-un limbaj de programare</a:t>
            </a:r>
            <a:r>
              <a:rPr lang="en-US" dirty="0" smtClean="0">
                <a:solidFill>
                  <a:schemeClr val="bg2">
                    <a:lumMod val="25000"/>
                  </a:schemeClr>
                </a:solidFill>
                <a:latin typeface="Times New Roman" pitchFamily="18" charset="0"/>
                <a:cs typeface="Times New Roman" pitchFamily="18" charset="0"/>
              </a:rPr>
              <a:t> </a:t>
            </a:r>
            <a:r>
              <a:rPr lang="vi-VN" dirty="0" smtClean="0">
                <a:solidFill>
                  <a:schemeClr val="bg2">
                    <a:lumMod val="25000"/>
                  </a:schemeClr>
                </a:solidFill>
                <a:latin typeface="Times New Roman" pitchFamily="18" charset="0"/>
                <a:cs typeface="Times New Roman" pitchFamily="18" charset="0"/>
              </a:rPr>
              <a:t>cum ar fi Java, C</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ş</a:t>
            </a:r>
            <a:r>
              <a:rPr lang="en-US" dirty="0" err="1" smtClean="0">
                <a:solidFill>
                  <a:schemeClr val="bg2">
                    <a:lumMod val="25000"/>
                  </a:schemeClr>
                </a:solidFill>
                <a:latin typeface="Times New Roman" pitchFamily="18" charset="0"/>
                <a:cs typeface="Times New Roman" pitchFamily="18" charset="0"/>
              </a:rPr>
              <a:t>i</a:t>
            </a:r>
            <a:r>
              <a:rPr lang="vi-VN" dirty="0" smtClean="0">
                <a:solidFill>
                  <a:schemeClr val="bg2">
                    <a:lumMod val="25000"/>
                  </a:schemeClr>
                </a:solidFill>
                <a:latin typeface="Times New Roman" pitchFamily="18" charset="0"/>
                <a:cs typeface="Times New Roman" pitchFamily="18" charset="0"/>
              </a:rPr>
              <a:t> C</a:t>
            </a:r>
            <a:r>
              <a:rPr lang="en-US" dirty="0" smtClean="0">
                <a:solidFill>
                  <a:schemeClr val="bg2">
                    <a:lumMod val="25000"/>
                  </a:schemeClr>
                </a:solidFill>
                <a:latin typeface="Times New Roman" pitchFamily="18" charset="0"/>
                <a:cs typeface="Times New Roman" pitchFamily="18" charset="0"/>
              </a:rPr>
              <a:t>#</a:t>
            </a:r>
            <a:r>
              <a:rPr lang="vi-VN" dirty="0" smtClean="0">
                <a:solidFill>
                  <a:schemeClr val="bg2">
                    <a:lumMod val="25000"/>
                  </a:schemeClr>
                </a:solidFill>
                <a:latin typeface="Times New Roman" pitchFamily="18" charset="0"/>
                <a:cs typeface="Times New Roman" pitchFamily="18" charset="0"/>
              </a:rPr>
              <a:t>. Alice permite elevilor să v</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d</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imediat modul </a:t>
            </a:r>
            <a:r>
              <a:rPr lang="ro-RO" dirty="0" err="1" smtClean="0">
                <a:solidFill>
                  <a:schemeClr val="bg2">
                    <a:lumMod val="25000"/>
                  </a:schemeClr>
                </a:solidFill>
                <a:latin typeface="Times New Roman" pitchFamily="18" charset="0"/>
                <a:cs typeface="Times New Roman" pitchFamily="18" charset="0"/>
              </a:rPr>
              <a:t>î</a:t>
            </a:r>
            <a:r>
              <a:rPr lang="vi-VN" dirty="0" smtClean="0">
                <a:solidFill>
                  <a:schemeClr val="bg2">
                    <a:lumMod val="25000"/>
                  </a:schemeClr>
                </a:solidFill>
                <a:latin typeface="Times New Roman" pitchFamily="18" charset="0"/>
                <a:cs typeface="Times New Roman" pitchFamily="18" charset="0"/>
              </a:rPr>
              <a:t>n care programele lor de animație rule</a:t>
            </a:r>
            <a:r>
              <a:rPr lang="en-US" dirty="0" err="1" smtClean="0">
                <a:solidFill>
                  <a:schemeClr val="bg2">
                    <a:lumMod val="25000"/>
                  </a:schemeClr>
                </a:solidFill>
                <a:latin typeface="Times New Roman" pitchFamily="18" charset="0"/>
                <a:cs typeface="Times New Roman" pitchFamily="18" charset="0"/>
              </a:rPr>
              <a:t>az</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permi</a:t>
            </a:r>
            <a:r>
              <a:rPr lang="ro-RO" dirty="0" smtClean="0">
                <a:solidFill>
                  <a:schemeClr val="bg2">
                    <a:lumMod val="25000"/>
                  </a:schemeClr>
                </a:solidFill>
                <a:latin typeface="Times New Roman" pitchFamily="18" charset="0"/>
                <a:cs typeface="Times New Roman" pitchFamily="18" charset="0"/>
              </a:rPr>
              <a:t>ţâ</a:t>
            </a:r>
            <a:r>
              <a:rPr lang="vi-VN" dirty="0" smtClean="0">
                <a:solidFill>
                  <a:schemeClr val="bg2">
                    <a:lumMod val="25000"/>
                  </a:schemeClr>
                </a:solidFill>
                <a:latin typeface="Times New Roman" pitchFamily="18" charset="0"/>
                <a:cs typeface="Times New Roman" pitchFamily="18" charset="0"/>
              </a:rPr>
              <a:t>ndu-le s</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î</a:t>
            </a:r>
            <a:r>
              <a:rPr lang="vi-VN" dirty="0" smtClean="0">
                <a:solidFill>
                  <a:schemeClr val="bg2">
                    <a:lumMod val="25000"/>
                  </a:schemeClr>
                </a:solidFill>
                <a:latin typeface="Times New Roman" pitchFamily="18" charset="0"/>
                <a:cs typeface="Times New Roman" pitchFamily="18" charset="0"/>
              </a:rPr>
              <a:t>n</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eleagă cu u</a:t>
            </a:r>
            <a:r>
              <a:rPr lang="ro-RO" dirty="0" smtClean="0">
                <a:solidFill>
                  <a:schemeClr val="bg2">
                    <a:lumMod val="25000"/>
                  </a:schemeClr>
                </a:solidFill>
                <a:latin typeface="Times New Roman" pitchFamily="18" charset="0"/>
                <a:cs typeface="Times New Roman" pitchFamily="18" charset="0"/>
              </a:rPr>
              <a:t>ş</a:t>
            </a:r>
            <a:r>
              <a:rPr lang="vi-VN" dirty="0" smtClean="0">
                <a:solidFill>
                  <a:schemeClr val="bg2">
                    <a:lumMod val="25000"/>
                  </a:schemeClr>
                </a:solidFill>
                <a:latin typeface="Times New Roman" pitchFamily="18" charset="0"/>
                <a:cs typeface="Times New Roman" pitchFamily="18" charset="0"/>
              </a:rPr>
              <a:t>urin</a:t>
            </a:r>
            <a:r>
              <a:rPr lang="ro-RO" dirty="0" smtClean="0">
                <a:solidFill>
                  <a:schemeClr val="bg2">
                    <a:lumMod val="25000"/>
                  </a:schemeClr>
                </a:solidFill>
                <a:latin typeface="Times New Roman" pitchFamily="18" charset="0"/>
                <a:cs typeface="Times New Roman" pitchFamily="18" charset="0"/>
              </a:rPr>
              <a:t>ţă</a:t>
            </a:r>
            <a:r>
              <a:rPr lang="vi-VN" dirty="0" smtClean="0">
                <a:solidFill>
                  <a:schemeClr val="bg2">
                    <a:lumMod val="25000"/>
                  </a:schemeClr>
                </a:solidFill>
                <a:latin typeface="Times New Roman" pitchFamily="18" charset="0"/>
                <a:cs typeface="Times New Roman" pitchFamily="18" charset="0"/>
              </a:rPr>
              <a:t> rela</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ia dintre declara</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iile de programare </a:t>
            </a:r>
            <a:r>
              <a:rPr lang="ro-RO" dirty="0" smtClean="0">
                <a:solidFill>
                  <a:schemeClr val="bg2">
                    <a:lumMod val="25000"/>
                  </a:schemeClr>
                </a:solidFill>
                <a:latin typeface="Times New Roman" pitchFamily="18" charset="0"/>
                <a:cs typeface="Times New Roman" pitchFamily="18" charset="0"/>
              </a:rPr>
              <a:t>ş</a:t>
            </a:r>
            <a:r>
              <a:rPr lang="vi-VN" dirty="0" smtClean="0">
                <a:solidFill>
                  <a:schemeClr val="bg2">
                    <a:lumMod val="25000"/>
                  </a:schemeClr>
                </a:solidFill>
                <a:latin typeface="Times New Roman" pitchFamily="18" charset="0"/>
                <a:cs typeface="Times New Roman" pitchFamily="18" charset="0"/>
              </a:rPr>
              <a:t>i comportamentul obiecte</a:t>
            </a:r>
            <a:r>
              <a:rPr lang="en-US" dirty="0" err="1" smtClean="0">
                <a:solidFill>
                  <a:schemeClr val="bg2">
                    <a:lumMod val="25000"/>
                  </a:schemeClr>
                </a:solidFill>
                <a:latin typeface="Times New Roman" pitchFamily="18" charset="0"/>
                <a:cs typeface="Times New Roman" pitchFamily="18" charset="0"/>
              </a:rPr>
              <a:t>lor</a:t>
            </a:r>
            <a:r>
              <a:rPr lang="vi-VN"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i</a:t>
            </a:r>
            <a:r>
              <a:rPr lang="vi-VN" dirty="0" smtClean="0">
                <a:solidFill>
                  <a:schemeClr val="bg2">
                    <a:lumMod val="25000"/>
                  </a:schemeClr>
                </a:solidFill>
                <a:latin typeface="Times New Roman" pitchFamily="18" charset="0"/>
                <a:cs typeface="Times New Roman" pitchFamily="18" charset="0"/>
              </a:rPr>
              <a:t>n animați</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 lor. Prin manipularea obiectelor din lumea virtual</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elevii c</a:t>
            </a:r>
            <a:r>
              <a:rPr lang="ro-RO" dirty="0" smtClean="0">
                <a:solidFill>
                  <a:schemeClr val="bg2">
                    <a:lumMod val="25000"/>
                  </a:schemeClr>
                </a:solidFill>
                <a:latin typeface="Times New Roman" pitchFamily="18" charset="0"/>
                <a:cs typeface="Times New Roman" pitchFamily="18" charset="0"/>
              </a:rPr>
              <a:t>âş</a:t>
            </a:r>
            <a:r>
              <a:rPr lang="vi-VN" dirty="0" smtClean="0">
                <a:solidFill>
                  <a:schemeClr val="bg2">
                    <a:lumMod val="25000"/>
                  </a:schemeClr>
                </a:solidFill>
                <a:latin typeface="Times New Roman" pitchFamily="18" charset="0"/>
                <a:cs typeface="Times New Roman" pitchFamily="18" charset="0"/>
              </a:rPr>
              <a:t>tig</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experien</a:t>
            </a:r>
            <a:r>
              <a:rPr lang="ro-RO" dirty="0" smtClean="0">
                <a:solidFill>
                  <a:schemeClr val="bg2">
                    <a:lumMod val="25000"/>
                  </a:schemeClr>
                </a:solidFill>
                <a:latin typeface="Times New Roman" pitchFamily="18" charset="0"/>
                <a:cs typeface="Times New Roman" pitchFamily="18" charset="0"/>
              </a:rPr>
              <a:t>ţă</a:t>
            </a:r>
            <a:r>
              <a:rPr lang="en-US" dirty="0" smtClean="0">
                <a:solidFill>
                  <a:schemeClr val="bg2">
                    <a:lumMod val="25000"/>
                  </a:schemeClr>
                </a:solidFill>
                <a:latin typeface="Times New Roman" pitchFamily="18" charset="0"/>
                <a:cs typeface="Times New Roman" pitchFamily="18" charset="0"/>
              </a:rPr>
              <a:t> </a:t>
            </a:r>
            <a:r>
              <a:rPr lang="ro-RO" dirty="0" smtClean="0">
                <a:solidFill>
                  <a:schemeClr val="bg2">
                    <a:lumMod val="25000"/>
                  </a:schemeClr>
                </a:solidFill>
                <a:latin typeface="Times New Roman" pitchFamily="18" charset="0"/>
                <a:cs typeface="Times New Roman" pitchFamily="18" charset="0"/>
              </a:rPr>
              <a:t>î</a:t>
            </a:r>
            <a:r>
              <a:rPr lang="en-US" dirty="0" smtClean="0">
                <a:solidFill>
                  <a:schemeClr val="bg2">
                    <a:lumMod val="25000"/>
                  </a:schemeClr>
                </a:solidFill>
                <a:latin typeface="Times New Roman" pitchFamily="18" charset="0"/>
                <a:cs typeface="Times New Roman" pitchFamily="18" charset="0"/>
              </a:rPr>
              <a:t>n </a:t>
            </a:r>
            <a:r>
              <a:rPr lang="en-US" dirty="0" err="1" smtClean="0">
                <a:solidFill>
                  <a:schemeClr val="bg2">
                    <a:lumMod val="25000"/>
                  </a:schemeClr>
                </a:solidFill>
                <a:latin typeface="Times New Roman" pitchFamily="18" charset="0"/>
                <a:cs typeface="Times New Roman" pitchFamily="18" charset="0"/>
              </a:rPr>
              <a:t>folosirea</a:t>
            </a:r>
            <a:r>
              <a:rPr lang="vi-VN" dirty="0" smtClean="0">
                <a:solidFill>
                  <a:schemeClr val="bg2">
                    <a:lumMod val="25000"/>
                  </a:schemeClr>
                </a:solidFill>
                <a:latin typeface="Times New Roman" pitchFamily="18" charset="0"/>
                <a:cs typeface="Times New Roman" pitchFamily="18" charset="0"/>
              </a:rPr>
              <a:t> t</a:t>
            </a:r>
            <a:r>
              <a:rPr lang="en-US" dirty="0" err="1" smtClean="0">
                <a:solidFill>
                  <a:schemeClr val="bg2">
                    <a:lumMod val="25000"/>
                  </a:schemeClr>
                </a:solidFill>
                <a:latin typeface="Times New Roman" pitchFamily="18" charset="0"/>
                <a:cs typeface="Times New Roman" pitchFamily="18" charset="0"/>
              </a:rPr>
              <a:t>uturor</a:t>
            </a:r>
            <a:r>
              <a:rPr lang="vi-VN"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structurilor</a:t>
            </a:r>
            <a:r>
              <a:rPr lang="vi-VN" dirty="0" smtClean="0">
                <a:solidFill>
                  <a:schemeClr val="bg2">
                    <a:lumMod val="25000"/>
                  </a:schemeClr>
                </a:solidFill>
                <a:latin typeface="Times New Roman" pitchFamily="18" charset="0"/>
                <a:cs typeface="Times New Roman" pitchFamily="18" charset="0"/>
              </a:rPr>
              <a:t> de programare predate</a:t>
            </a:r>
            <a:r>
              <a:rPr lang="en-US" dirty="0" smtClean="0">
                <a:solidFill>
                  <a:schemeClr val="bg2">
                    <a:lumMod val="25000"/>
                  </a:schemeClr>
                </a:solidFill>
                <a:latin typeface="Times New Roman" pitchFamily="18" charset="0"/>
                <a:cs typeface="Times New Roman" pitchFamily="18" charset="0"/>
              </a:rPr>
              <a:t> de </a:t>
            </a:r>
            <a:r>
              <a:rPr lang="en-US" dirty="0" err="1" smtClean="0">
                <a:solidFill>
                  <a:schemeClr val="bg2">
                    <a:lumMod val="25000"/>
                  </a:schemeClr>
                </a:solidFill>
                <a:latin typeface="Times New Roman" pitchFamily="18" charset="0"/>
                <a:cs typeface="Times New Roman" pitchFamily="18" charset="0"/>
              </a:rPr>
              <a:t>obicei</a:t>
            </a:r>
            <a:r>
              <a:rPr lang="vi-VN" dirty="0" smtClean="0">
                <a:solidFill>
                  <a:schemeClr val="bg2">
                    <a:lumMod val="25000"/>
                  </a:schemeClr>
                </a:solidFill>
                <a:latin typeface="Times New Roman" pitchFamily="18" charset="0"/>
                <a:cs typeface="Times New Roman" pitchFamily="18" charset="0"/>
              </a:rPr>
              <a:t> într-un curs introductiv de programare.</a:t>
            </a:r>
            <a:endParaRPr lang="vi-VN" dirty="0">
              <a:solidFill>
                <a:schemeClr val="bg2">
                  <a:lumMod val="25000"/>
                </a:schemeClr>
              </a:solidFill>
              <a:latin typeface="Times New Roman" pitchFamily="18" charset="0"/>
              <a:cs typeface="Times New Roman" pitchFamily="18" charset="0"/>
            </a:endParaRPr>
          </a:p>
        </p:txBody>
      </p:sp>
      <p:sp>
        <p:nvSpPr>
          <p:cNvPr id="7"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2" fill="hold"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1+ppt_w/2"/>
                                          </p:val>
                                        </p:tav>
                                      </p:tavLst>
                                    </p:anim>
                                    <p:anim calcmode="lin" valueType="num">
                                      <p:cBhvr additive="base">
                                        <p:cTn id="25" dur="500"/>
                                        <p:tgtEl>
                                          <p:spTgt spid="4"/>
                                        </p:tgtEl>
                                        <p:attrNameLst>
                                          <p:attrName>ppt_y</p:attrName>
                                        </p:attrNameLst>
                                      </p:cBhvr>
                                      <p:tavLst>
                                        <p:tav tm="0">
                                          <p:val>
                                            <p:strVal val="ppt_y"/>
                                          </p:val>
                                        </p:tav>
                                        <p:tav tm="100000">
                                          <p:val>
                                            <p:strVal val="ppt_y"/>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8" fill="hold" grpId="1" nodeType="clickEffect">
                                  <p:stCondLst>
                                    <p:cond delay="0"/>
                                  </p:stCondLst>
                                  <p:childTnLst>
                                    <p:anim calcmode="lin" valueType="num">
                                      <p:cBhvr additive="base">
                                        <p:cTn id="30" dur="500"/>
                                        <p:tgtEl>
                                          <p:spTgt spid="6">
                                            <p:txEl>
                                              <p:pRg st="0" end="0"/>
                                            </p:txEl>
                                          </p:spTgt>
                                        </p:tgtEl>
                                        <p:attrNameLst>
                                          <p:attrName>ppt_x</p:attrName>
                                        </p:attrNameLst>
                                      </p:cBhvr>
                                      <p:tavLst>
                                        <p:tav tm="0">
                                          <p:val>
                                            <p:strVal val="ppt_x"/>
                                          </p:val>
                                        </p:tav>
                                        <p:tav tm="100000">
                                          <p:val>
                                            <p:strVal val="0-ppt_w/2"/>
                                          </p:val>
                                        </p:tav>
                                      </p:tavLst>
                                    </p:anim>
                                    <p:anim calcmode="lin" valueType="num">
                                      <p:cBhvr additive="base">
                                        <p:cTn id="31" dur="500"/>
                                        <p:tgtEl>
                                          <p:spTgt spid="6">
                                            <p:txEl>
                                              <p:pRg st="0" end="0"/>
                                            </p:txEl>
                                          </p:spTgt>
                                        </p:tgtEl>
                                        <p:attrNameLst>
                                          <p:attrName>ppt_y</p:attrName>
                                        </p:attrNameLst>
                                      </p:cBhvr>
                                      <p:tavLst>
                                        <p:tav tm="0">
                                          <p:val>
                                            <p:strVal val="ppt_y"/>
                                          </p:val>
                                        </p:tav>
                                        <p:tav tm="100000">
                                          <p:val>
                                            <p:strVal val="ppt_y"/>
                                          </p:val>
                                        </p:tav>
                                      </p:tavLst>
                                    </p:anim>
                                    <p:set>
                                      <p:cBhvr>
                                        <p:cTn id="3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8" fill="hold" grpId="1" nodeType="clickEffect">
                                  <p:stCondLst>
                                    <p:cond delay="0"/>
                                  </p:stCondLst>
                                  <p:childTnLst>
                                    <p:anim calcmode="lin" valueType="num">
                                      <p:cBhvr additive="base">
                                        <p:cTn id="36" dur="500"/>
                                        <p:tgtEl>
                                          <p:spTgt spid="6">
                                            <p:txEl>
                                              <p:pRg st="1" end="1"/>
                                            </p:txEl>
                                          </p:spTgt>
                                        </p:tgtEl>
                                        <p:attrNameLst>
                                          <p:attrName>ppt_x</p:attrName>
                                        </p:attrNameLst>
                                      </p:cBhvr>
                                      <p:tavLst>
                                        <p:tav tm="0">
                                          <p:val>
                                            <p:strVal val="ppt_x"/>
                                          </p:val>
                                        </p:tav>
                                        <p:tav tm="100000">
                                          <p:val>
                                            <p:strVal val="0-ppt_w/2"/>
                                          </p:val>
                                        </p:tav>
                                      </p:tavLst>
                                    </p:anim>
                                    <p:anim calcmode="lin" valueType="num">
                                      <p:cBhvr additive="base">
                                        <p:cTn id="37" dur="500"/>
                                        <p:tgtEl>
                                          <p:spTgt spid="6">
                                            <p:txEl>
                                              <p:pRg st="1" end="1"/>
                                            </p:txEl>
                                          </p:spTgt>
                                        </p:tgtEl>
                                        <p:attrNameLst>
                                          <p:attrName>ppt_y</p:attrName>
                                        </p:attrNameLst>
                                      </p:cBhvr>
                                      <p:tavLst>
                                        <p:tav tm="0">
                                          <p:val>
                                            <p:strVal val="ppt_y"/>
                                          </p:val>
                                        </p:tav>
                                        <p:tav tm="100000">
                                          <p:val>
                                            <p:strVal val="ppt_y"/>
                                          </p:val>
                                        </p:tav>
                                      </p:tavLst>
                                    </p:anim>
                                    <p:set>
                                      <p:cBhvr>
                                        <p:cTn id="38"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57364"/>
            <a:ext cx="8401080" cy="4497561"/>
          </a:xfrm>
        </p:spPr>
        <p:txBody>
          <a:bodyPr>
            <a:normAutofit lnSpcReduction="10000"/>
          </a:bodyPr>
          <a:lstStyle/>
          <a:p>
            <a:pPr algn="just">
              <a:buNone/>
            </a:pPr>
            <a:r>
              <a:rPr lang="en-US" dirty="0" smtClean="0">
                <a:latin typeface="Times New Roman" pitchFamily="18" charset="0"/>
                <a:cs typeface="Times New Roman" pitchFamily="18" charset="0"/>
              </a:rPr>
              <a:t>	</a:t>
            </a:r>
            <a:r>
              <a:rPr lang="en-US" dirty="0" smtClean="0">
                <a:solidFill>
                  <a:schemeClr val="bg2">
                    <a:lumMod val="25000"/>
                  </a:schemeClr>
                </a:solidFill>
                <a:latin typeface="Times New Roman" pitchFamily="18" charset="0"/>
                <a:cs typeface="Times New Roman" pitchFamily="18" charset="0"/>
              </a:rPr>
              <a:t>C</a:t>
            </a:r>
            <a:r>
              <a:rPr lang="vi-VN" dirty="0" smtClean="0">
                <a:solidFill>
                  <a:schemeClr val="bg2">
                    <a:lumMod val="25000"/>
                  </a:schemeClr>
                </a:solidFill>
                <a:latin typeface="Times New Roman" pitchFamily="18" charset="0"/>
                <a:cs typeface="Times New Roman" pitchFamily="18" charset="0"/>
              </a:rPr>
              <a:t>onceput</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ini</a:t>
            </a:r>
            <a:r>
              <a:rPr lang="ro-RO" dirty="0" smtClean="0">
                <a:solidFill>
                  <a:schemeClr val="bg2">
                    <a:lumMod val="25000"/>
                  </a:schemeClr>
                </a:solidFill>
                <a:latin typeface="Times New Roman" pitchFamily="18" charset="0"/>
                <a:cs typeface="Times New Roman" pitchFamily="18" charset="0"/>
              </a:rPr>
              <a:t>ţ</a:t>
            </a:r>
            <a:r>
              <a:rPr lang="en-US" dirty="0" err="1" smtClean="0">
                <a:solidFill>
                  <a:schemeClr val="bg2">
                    <a:lumMod val="25000"/>
                  </a:schemeClr>
                </a:solidFill>
                <a:latin typeface="Times New Roman" pitchFamily="18" charset="0"/>
                <a:cs typeface="Times New Roman" pitchFamily="18" charset="0"/>
              </a:rPr>
              <a:t>ial</a:t>
            </a:r>
            <a:r>
              <a:rPr lang="vi-VN" dirty="0" smtClean="0">
                <a:solidFill>
                  <a:schemeClr val="bg2">
                    <a:lumMod val="25000"/>
                  </a:schemeClr>
                </a:solidFill>
                <a:latin typeface="Times New Roman" pitchFamily="18" charset="0"/>
                <a:cs typeface="Times New Roman" pitchFamily="18" charset="0"/>
              </a:rPr>
              <a:t> ca un instrument de realitate virtual</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valoarea lui Alice ca software educa</a:t>
            </a:r>
            <a:r>
              <a:rPr lang="en-US" dirty="0" smtClean="0">
                <a:solidFill>
                  <a:schemeClr val="bg2">
                    <a:lumMod val="25000"/>
                  </a:schemeClr>
                </a:solidFill>
                <a:latin typeface="Times New Roman" pitchFamily="18" charset="0"/>
                <a:cs typeface="Times New Roman" pitchFamily="18" charset="0"/>
              </a:rPr>
              <a:t>t</a:t>
            </a:r>
            <a:r>
              <a:rPr lang="vi-VN" dirty="0" smtClean="0">
                <a:solidFill>
                  <a:schemeClr val="bg2">
                    <a:lumMod val="25000"/>
                  </a:schemeClr>
                </a:solidFill>
                <a:latin typeface="Times New Roman" pitchFamily="18" charset="0"/>
                <a:cs typeface="Times New Roman" pitchFamily="18" charset="0"/>
              </a:rPr>
              <a:t>ional</a:t>
            </a:r>
            <a:r>
              <a:rPr lang="en-US" dirty="0" smtClean="0">
                <a:solidFill>
                  <a:schemeClr val="bg2">
                    <a:lumMod val="25000"/>
                  </a:schemeClr>
                </a:solidFill>
                <a:latin typeface="Times New Roman" pitchFamily="18" charset="0"/>
                <a:cs typeface="Times New Roman" pitchFamily="18" charset="0"/>
              </a:rPr>
              <a:t> </a:t>
            </a:r>
            <a:r>
              <a:rPr lang="vi-VN" dirty="0" smtClean="0">
                <a:solidFill>
                  <a:schemeClr val="bg2">
                    <a:lumMod val="25000"/>
                  </a:schemeClr>
                </a:solidFill>
                <a:latin typeface="Times New Roman" pitchFamily="18" charset="0"/>
                <a:cs typeface="Times New Roman" pitchFamily="18" charset="0"/>
              </a:rPr>
              <a:t>a devenit evident</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 Dar, pentru a exploata pe deplin posibilit</a:t>
            </a:r>
            <a:r>
              <a:rPr lang="en-US" dirty="0" smtClean="0">
                <a:solidFill>
                  <a:schemeClr val="bg2">
                    <a:lumMod val="25000"/>
                  </a:schemeClr>
                </a:solidFill>
                <a:latin typeface="Times New Roman" pitchFamily="18" charset="0"/>
                <a:cs typeface="Times New Roman" pitchFamily="18" charset="0"/>
              </a:rPr>
              <a:t>at</a:t>
            </a:r>
            <a:r>
              <a:rPr lang="vi-VN" dirty="0" smtClean="0">
                <a:solidFill>
                  <a:schemeClr val="bg2">
                    <a:lumMod val="25000"/>
                  </a:schemeClr>
                </a:solidFill>
                <a:latin typeface="Times New Roman" pitchFamily="18" charset="0"/>
                <a:cs typeface="Times New Roman" pitchFamily="18" charset="0"/>
              </a:rPr>
              <a:t>ile sale, profesorul Wanda Dann, director al Proiectului Alice, </a:t>
            </a:r>
            <a:r>
              <a:rPr lang="en-US" dirty="0" err="1" smtClean="0">
                <a:solidFill>
                  <a:schemeClr val="bg2">
                    <a:lumMod val="25000"/>
                  </a:schemeClr>
                </a:solidFill>
                <a:latin typeface="Times New Roman" pitchFamily="18" charset="0"/>
                <a:cs typeface="Times New Roman" pitchFamily="18" charset="0"/>
              </a:rPr>
              <a:t>trebuia</a:t>
            </a:r>
            <a:r>
              <a:rPr lang="en-US" dirty="0" smtClean="0">
                <a:solidFill>
                  <a:schemeClr val="bg2">
                    <a:lumMod val="25000"/>
                  </a:schemeClr>
                </a:solidFill>
                <a:latin typeface="Times New Roman" pitchFamily="18" charset="0"/>
                <a:cs typeface="Times New Roman" pitchFamily="18" charset="0"/>
              </a:rPr>
              <a:t> s</a:t>
            </a:r>
            <a:r>
              <a:rPr lang="ro-RO" dirty="0" smtClean="0">
                <a:solidFill>
                  <a:schemeClr val="bg2">
                    <a:lumMod val="25000"/>
                  </a:schemeClr>
                </a:solidFill>
                <a:latin typeface="Times New Roman" pitchFamily="18" charset="0"/>
                <a:cs typeface="Times New Roman" pitchFamily="18" charset="0"/>
              </a:rPr>
              <a:t>ă</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treac</a:t>
            </a:r>
            <a:r>
              <a:rPr lang="ro-RO" dirty="0" smtClean="0">
                <a:solidFill>
                  <a:schemeClr val="bg2">
                    <a:lumMod val="25000"/>
                  </a:schemeClr>
                </a:solidFill>
                <a:latin typeface="Times New Roman" pitchFamily="18" charset="0"/>
                <a:cs typeface="Times New Roman" pitchFamily="18" charset="0"/>
              </a:rPr>
              <a:t>ă</a:t>
            </a:r>
            <a:r>
              <a:rPr lang="en-US" dirty="0" smtClean="0">
                <a:solidFill>
                  <a:schemeClr val="bg2">
                    <a:lumMod val="25000"/>
                  </a:schemeClr>
                </a:solidFill>
                <a:latin typeface="Times New Roman" pitchFamily="18" charset="0"/>
                <a:cs typeface="Times New Roman" pitchFamily="18" charset="0"/>
              </a:rPr>
              <a:t> Alice </a:t>
            </a:r>
            <a:r>
              <a:rPr lang="ro-RO" dirty="0" smtClean="0">
                <a:solidFill>
                  <a:schemeClr val="bg2">
                    <a:lumMod val="25000"/>
                  </a:schemeClr>
                </a:solidFill>
                <a:latin typeface="Times New Roman" pitchFamily="18" charset="0"/>
                <a:cs typeface="Times New Roman" pitchFamily="18" charset="0"/>
              </a:rPr>
              <a:t>î</a:t>
            </a:r>
            <a:r>
              <a:rPr lang="en-US" dirty="0" smtClean="0">
                <a:solidFill>
                  <a:schemeClr val="bg2">
                    <a:lumMod val="25000"/>
                  </a:schemeClr>
                </a:solidFill>
                <a:latin typeface="Times New Roman" pitchFamily="18" charset="0"/>
                <a:cs typeface="Times New Roman" pitchFamily="18" charset="0"/>
              </a:rPr>
              <a:t>n </a:t>
            </a:r>
            <a:r>
              <a:rPr lang="en-US" dirty="0" err="1" smtClean="0">
                <a:solidFill>
                  <a:schemeClr val="bg2">
                    <a:lumMod val="25000"/>
                  </a:schemeClr>
                </a:solidFill>
                <a:latin typeface="Times New Roman" pitchFamily="18" charset="0"/>
                <a:cs typeface="Times New Roman" pitchFamily="18" charset="0"/>
              </a:rPr>
              <a:t>limbajul</a:t>
            </a:r>
            <a:r>
              <a:rPr lang="en-US" dirty="0" smtClean="0">
                <a:solidFill>
                  <a:schemeClr val="bg2">
                    <a:lumMod val="25000"/>
                  </a:schemeClr>
                </a:solidFill>
                <a:latin typeface="Times New Roman" pitchFamily="18" charset="0"/>
                <a:cs typeface="Times New Roman" pitchFamily="18" charset="0"/>
              </a:rPr>
              <a:t> </a:t>
            </a:r>
            <a:r>
              <a:rPr lang="vi-VN" dirty="0" smtClean="0">
                <a:solidFill>
                  <a:schemeClr val="bg2">
                    <a:lumMod val="25000"/>
                  </a:schemeClr>
                </a:solidFill>
                <a:latin typeface="Times New Roman" pitchFamily="18" charset="0"/>
                <a:cs typeface="Times New Roman" pitchFamily="18" charset="0"/>
              </a:rPr>
              <a:t>Java. Mutarea </a:t>
            </a:r>
            <a:r>
              <a:rPr lang="ro-RO" dirty="0" smtClean="0">
                <a:solidFill>
                  <a:schemeClr val="bg2">
                    <a:lumMod val="25000"/>
                  </a:schemeClr>
                </a:solidFill>
                <a:latin typeface="Times New Roman" pitchFamily="18" charset="0"/>
                <a:cs typeface="Times New Roman" pitchFamily="18" charset="0"/>
              </a:rPr>
              <a:t>î</a:t>
            </a:r>
            <a:r>
              <a:rPr lang="vi-VN" dirty="0" smtClean="0">
                <a:solidFill>
                  <a:schemeClr val="bg2">
                    <a:lumMod val="25000"/>
                  </a:schemeClr>
                </a:solidFill>
                <a:latin typeface="Times New Roman" pitchFamily="18" charset="0"/>
                <a:cs typeface="Times New Roman" pitchFamily="18" charset="0"/>
              </a:rPr>
              <a:t>n Java a fost esen</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ial</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 deoarece </a:t>
            </a:r>
            <a:r>
              <a:rPr lang="en-US" dirty="0" smtClean="0">
                <a:solidFill>
                  <a:schemeClr val="bg2">
                    <a:lumMod val="25000"/>
                  </a:schemeClr>
                </a:solidFill>
                <a:latin typeface="Times New Roman" pitchFamily="18" charset="0"/>
                <a:cs typeface="Times New Roman" pitchFamily="18" charset="0"/>
              </a:rPr>
              <a:t>Java</a:t>
            </a:r>
            <a:r>
              <a:rPr lang="vi-VN"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este</a:t>
            </a:r>
            <a:r>
              <a:rPr lang="vi-VN" dirty="0" smtClean="0">
                <a:solidFill>
                  <a:schemeClr val="bg2">
                    <a:lumMod val="25000"/>
                  </a:schemeClr>
                </a:solidFill>
                <a:latin typeface="Times New Roman" pitchFamily="18" charset="0"/>
                <a:cs typeface="Times New Roman" pitchFamily="18" charset="0"/>
              </a:rPr>
              <a:t> limba</a:t>
            </a:r>
            <a:r>
              <a:rPr lang="en-US" dirty="0" err="1" smtClean="0">
                <a:solidFill>
                  <a:schemeClr val="bg2">
                    <a:lumMod val="25000"/>
                  </a:schemeClr>
                </a:solidFill>
                <a:latin typeface="Times New Roman" pitchFamily="18" charset="0"/>
                <a:cs typeface="Times New Roman" pitchFamily="18" charset="0"/>
              </a:rPr>
              <a:t>jul</a:t>
            </a:r>
            <a:r>
              <a:rPr lang="vi-VN" dirty="0" smtClean="0">
                <a:solidFill>
                  <a:schemeClr val="bg2">
                    <a:lumMod val="25000"/>
                  </a:schemeClr>
                </a:solidFill>
                <a:latin typeface="Times New Roman" pitchFamily="18" charset="0"/>
                <a:cs typeface="Times New Roman" pitchFamily="18" charset="0"/>
              </a:rPr>
              <a:t> de programare cel mai popular, </a:t>
            </a:r>
            <a:r>
              <a:rPr lang="ro-RO" dirty="0" smtClean="0">
                <a:solidFill>
                  <a:schemeClr val="bg2">
                    <a:lumMod val="25000"/>
                  </a:schemeClr>
                </a:solidFill>
                <a:latin typeface="Times New Roman" pitchFamily="18" charset="0"/>
                <a:cs typeface="Times New Roman" pitchFamily="18" charset="0"/>
              </a:rPr>
              <a:t>ş</a:t>
            </a:r>
            <a:r>
              <a:rPr lang="vi-VN" dirty="0" smtClean="0">
                <a:solidFill>
                  <a:schemeClr val="bg2">
                    <a:lumMod val="25000"/>
                  </a:schemeClr>
                </a:solidFill>
                <a:latin typeface="Times New Roman" pitchFamily="18" charset="0"/>
                <a:cs typeface="Times New Roman" pitchFamily="18" charset="0"/>
              </a:rPr>
              <a:t>i a permis programatorilor s</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 creeze un mediu care </a:t>
            </a:r>
            <a:r>
              <a:rPr lang="en-US" dirty="0" err="1" smtClean="0">
                <a:solidFill>
                  <a:schemeClr val="bg2">
                    <a:lumMod val="25000"/>
                  </a:schemeClr>
                </a:solidFill>
                <a:latin typeface="Times New Roman" pitchFamily="18" charset="0"/>
                <a:cs typeface="Times New Roman" pitchFamily="18" charset="0"/>
              </a:rPr>
              <a:t>este</a:t>
            </a:r>
            <a:r>
              <a:rPr lang="vi-VN" dirty="0" smtClean="0">
                <a:solidFill>
                  <a:schemeClr val="bg2">
                    <a:lumMod val="25000"/>
                  </a:schemeClr>
                </a:solidFill>
                <a:latin typeface="Times New Roman" pitchFamily="18" charset="0"/>
                <a:cs typeface="Times New Roman" pitchFamily="18" charset="0"/>
              </a:rPr>
              <a:t> vizual</a:t>
            </a:r>
            <a:r>
              <a:rPr lang="en-US" dirty="0" smtClean="0">
                <a:solidFill>
                  <a:schemeClr val="bg2">
                    <a:lumMod val="25000"/>
                  </a:schemeClr>
                </a:solidFill>
                <a:latin typeface="Times New Roman" pitchFamily="18" charset="0"/>
                <a:cs typeface="Times New Roman" pitchFamily="18" charset="0"/>
              </a:rPr>
              <a:t>, nu</a:t>
            </a:r>
            <a:r>
              <a:rPr lang="vi-VN" dirty="0" smtClean="0">
                <a:solidFill>
                  <a:schemeClr val="bg2">
                    <a:lumMod val="25000"/>
                  </a:schemeClr>
                </a:solidFill>
                <a:latin typeface="Times New Roman" pitchFamily="18" charset="0"/>
                <a:cs typeface="Times New Roman" pitchFamily="18" charset="0"/>
              </a:rPr>
              <a:t> doar textual. Ea a f</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cut programare</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 mai atr</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g</a:t>
            </a:r>
            <a:r>
              <a:rPr lang="en-US" dirty="0" smtClean="0">
                <a:solidFill>
                  <a:schemeClr val="bg2">
                    <a:lumMod val="25000"/>
                  </a:schemeClr>
                </a:solidFill>
                <a:latin typeface="Times New Roman" pitchFamily="18" charset="0"/>
                <a:cs typeface="Times New Roman" pitchFamily="18" charset="0"/>
              </a:rPr>
              <a:t>a</a:t>
            </a:r>
            <a:r>
              <a:rPr lang="vi-VN" dirty="0" smtClean="0">
                <a:solidFill>
                  <a:schemeClr val="bg2">
                    <a:lumMod val="25000"/>
                  </a:schemeClr>
                </a:solidFill>
                <a:latin typeface="Times New Roman" pitchFamily="18" charset="0"/>
                <a:cs typeface="Times New Roman" pitchFamily="18" charset="0"/>
              </a:rPr>
              <a:t>toare, iar elevii </a:t>
            </a:r>
            <a:r>
              <a:rPr lang="en-US" dirty="0" smtClean="0">
                <a:solidFill>
                  <a:schemeClr val="bg2">
                    <a:lumMod val="25000"/>
                  </a:schemeClr>
                </a:solidFill>
                <a:latin typeface="Times New Roman" pitchFamily="18" charset="0"/>
                <a:cs typeface="Times New Roman" pitchFamily="18" charset="0"/>
              </a:rPr>
              <a:t>p</a:t>
            </a:r>
            <a:r>
              <a:rPr lang="ro-RO" dirty="0" smtClean="0">
                <a:solidFill>
                  <a:schemeClr val="bg2">
                    <a:lumMod val="25000"/>
                  </a:schemeClr>
                </a:solidFill>
                <a:latin typeface="Times New Roman" pitchFamily="18" charset="0"/>
                <a:cs typeface="Times New Roman" pitchFamily="18" charset="0"/>
              </a:rPr>
              <a:t>ot</a:t>
            </a:r>
            <a:r>
              <a:rPr lang="vi-VN" dirty="0" smtClean="0">
                <a:solidFill>
                  <a:schemeClr val="bg2">
                    <a:lumMod val="25000"/>
                  </a:schemeClr>
                </a:solidFill>
                <a:latin typeface="Times New Roman" pitchFamily="18" charset="0"/>
                <a:cs typeface="Times New Roman" pitchFamily="18" charset="0"/>
              </a:rPr>
              <a:t> ob</a:t>
            </a:r>
            <a:r>
              <a:rPr lang="ro-RO" dirty="0" smtClean="0">
                <a:solidFill>
                  <a:schemeClr val="bg2">
                    <a:lumMod val="25000"/>
                  </a:schemeClr>
                </a:solidFill>
                <a:latin typeface="Times New Roman" pitchFamily="18" charset="0"/>
                <a:cs typeface="Times New Roman" pitchFamily="18" charset="0"/>
              </a:rPr>
              <a:t>ţ</a:t>
            </a:r>
            <a:r>
              <a:rPr lang="vi-VN" dirty="0" smtClean="0">
                <a:solidFill>
                  <a:schemeClr val="bg2">
                    <a:lumMod val="25000"/>
                  </a:schemeClr>
                </a:solidFill>
                <a:latin typeface="Times New Roman" pitchFamily="18" charset="0"/>
                <a:cs typeface="Times New Roman" pitchFamily="18" charset="0"/>
              </a:rPr>
              <a:t>ine feedback</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vizual</a:t>
            </a:r>
            <a:r>
              <a:rPr lang="vi-VN" dirty="0" smtClean="0">
                <a:solidFill>
                  <a:schemeClr val="bg2">
                    <a:lumMod val="25000"/>
                  </a:schemeClr>
                </a:solidFill>
                <a:latin typeface="Times New Roman" pitchFamily="18" charset="0"/>
                <a:cs typeface="Times New Roman" pitchFamily="18" charset="0"/>
              </a:rPr>
              <a:t> imediat. Acum, mii de colegii </a:t>
            </a:r>
            <a:r>
              <a:rPr lang="ro-RO" dirty="0" smtClean="0">
                <a:solidFill>
                  <a:schemeClr val="bg2">
                    <a:lumMod val="25000"/>
                  </a:schemeClr>
                </a:solidFill>
                <a:latin typeface="Times New Roman" pitchFamily="18" charset="0"/>
                <a:cs typeface="Times New Roman" pitchFamily="18" charset="0"/>
              </a:rPr>
              <a:t>ş</a:t>
            </a:r>
            <a:r>
              <a:rPr lang="vi-VN" dirty="0" smtClean="0">
                <a:solidFill>
                  <a:schemeClr val="bg2">
                    <a:lumMod val="25000"/>
                  </a:schemeClr>
                </a:solidFill>
                <a:latin typeface="Times New Roman" pitchFamily="18" charset="0"/>
                <a:cs typeface="Times New Roman" pitchFamily="18" charset="0"/>
              </a:rPr>
              <a:t>i universit</a:t>
            </a:r>
            <a:r>
              <a:rPr lang="ro-RO" dirty="0" smtClean="0">
                <a:solidFill>
                  <a:schemeClr val="bg2">
                    <a:lumMod val="25000"/>
                  </a:schemeClr>
                </a:solidFill>
                <a:latin typeface="Times New Roman" pitchFamily="18" charset="0"/>
                <a:cs typeface="Times New Roman" pitchFamily="18" charset="0"/>
              </a:rPr>
              <a:t>ăţ</a:t>
            </a:r>
            <a:r>
              <a:rPr lang="vi-VN" dirty="0" smtClean="0">
                <a:solidFill>
                  <a:schemeClr val="bg2">
                    <a:lumMod val="25000"/>
                  </a:schemeClr>
                </a:solidFill>
                <a:latin typeface="Times New Roman" pitchFamily="18" charset="0"/>
                <a:cs typeface="Times New Roman" pitchFamily="18" charset="0"/>
              </a:rPr>
              <a:t>i din SUA </a:t>
            </a:r>
            <a:r>
              <a:rPr lang="ro-RO" dirty="0" smtClean="0">
                <a:solidFill>
                  <a:schemeClr val="bg2">
                    <a:lumMod val="25000"/>
                  </a:schemeClr>
                </a:solidFill>
                <a:latin typeface="Times New Roman" pitchFamily="18" charset="0"/>
                <a:cs typeface="Times New Roman" pitchFamily="18" charset="0"/>
              </a:rPr>
              <a:t>ş</a:t>
            </a:r>
            <a:r>
              <a:rPr lang="vi-VN" dirty="0" smtClean="0">
                <a:solidFill>
                  <a:schemeClr val="bg2">
                    <a:lumMod val="25000"/>
                  </a:schemeClr>
                </a:solidFill>
                <a:latin typeface="Times New Roman" pitchFamily="18" charset="0"/>
                <a:cs typeface="Times New Roman" pitchFamily="18" charset="0"/>
              </a:rPr>
              <a:t>i din str</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in</a:t>
            </a:r>
            <a:r>
              <a:rPr lang="ro-RO" dirty="0" smtClean="0">
                <a:solidFill>
                  <a:schemeClr val="bg2">
                    <a:lumMod val="25000"/>
                  </a:schemeClr>
                </a:solidFill>
                <a:latin typeface="Times New Roman" pitchFamily="18" charset="0"/>
                <a:cs typeface="Times New Roman" pitchFamily="18" charset="0"/>
              </a:rPr>
              <a:t>ă</a:t>
            </a:r>
            <a:r>
              <a:rPr lang="vi-VN" dirty="0" smtClean="0">
                <a:solidFill>
                  <a:schemeClr val="bg2">
                    <a:lumMod val="25000"/>
                  </a:schemeClr>
                </a:solidFill>
                <a:latin typeface="Times New Roman" pitchFamily="18" charset="0"/>
                <a:cs typeface="Times New Roman" pitchFamily="18" charset="0"/>
              </a:rPr>
              <a:t>tate folos</a:t>
            </a:r>
            <a:r>
              <a:rPr lang="en-US" dirty="0" smtClean="0">
                <a:solidFill>
                  <a:schemeClr val="bg2">
                    <a:lumMod val="25000"/>
                  </a:schemeClr>
                </a:solidFill>
                <a:latin typeface="Times New Roman" pitchFamily="18" charset="0"/>
                <a:cs typeface="Times New Roman" pitchFamily="18" charset="0"/>
              </a:rPr>
              <a:t>esc</a:t>
            </a:r>
            <a:r>
              <a:rPr lang="vi-VN" dirty="0" smtClean="0">
                <a:solidFill>
                  <a:schemeClr val="bg2">
                    <a:lumMod val="25000"/>
                  </a:schemeClr>
                </a:solidFill>
                <a:latin typeface="Times New Roman" pitchFamily="18" charset="0"/>
                <a:cs typeface="Times New Roman" pitchFamily="18" charset="0"/>
              </a:rPr>
              <a:t> Alice pentru a preda conceptel</a:t>
            </a:r>
            <a:r>
              <a:rPr lang="en-US" dirty="0" smtClean="0">
                <a:solidFill>
                  <a:schemeClr val="bg2">
                    <a:lumMod val="25000"/>
                  </a:schemeClr>
                </a:solidFill>
                <a:latin typeface="Times New Roman" pitchFamily="18" charset="0"/>
                <a:cs typeface="Times New Roman" pitchFamily="18" charset="0"/>
              </a:rPr>
              <a:t>e </a:t>
            </a:r>
            <a:r>
              <a:rPr lang="en-US" dirty="0" err="1" smtClean="0">
                <a:solidFill>
                  <a:schemeClr val="bg2">
                    <a:lumMod val="25000"/>
                  </a:schemeClr>
                </a:solidFill>
                <a:latin typeface="Times New Roman" pitchFamily="18" charset="0"/>
                <a:cs typeface="Times New Roman" pitchFamily="18" charset="0"/>
              </a:rPr>
              <a:t>limbajelor</a:t>
            </a:r>
            <a:r>
              <a:rPr lang="vi-VN" dirty="0" smtClean="0">
                <a:solidFill>
                  <a:schemeClr val="bg2">
                    <a:lumMod val="25000"/>
                  </a:schemeClr>
                </a:solidFill>
                <a:latin typeface="Times New Roman" pitchFamily="18" charset="0"/>
                <a:cs typeface="Times New Roman" pitchFamily="18" charset="0"/>
              </a:rPr>
              <a:t> orientate</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pe</a:t>
            </a:r>
            <a:r>
              <a:rPr lang="en-US" dirty="0" smtClean="0">
                <a:solidFill>
                  <a:schemeClr val="bg2">
                    <a:lumMod val="25000"/>
                  </a:schemeClr>
                </a:solidFill>
                <a:latin typeface="Times New Roman" pitchFamily="18" charset="0"/>
                <a:cs typeface="Times New Roman" pitchFamily="18" charset="0"/>
              </a:rPr>
              <a:t> </a:t>
            </a:r>
            <a:r>
              <a:rPr lang="en-US" dirty="0" err="1" smtClean="0">
                <a:solidFill>
                  <a:schemeClr val="bg2">
                    <a:lumMod val="25000"/>
                  </a:schemeClr>
                </a:solidFill>
                <a:latin typeface="Times New Roman" pitchFamily="18" charset="0"/>
                <a:cs typeface="Times New Roman" pitchFamily="18" charset="0"/>
              </a:rPr>
              <a:t>obiecte</a:t>
            </a:r>
            <a:r>
              <a:rPr lang="en-US" dirty="0" smtClean="0">
                <a:solidFill>
                  <a:schemeClr val="bg2">
                    <a:lumMod val="25000"/>
                  </a:schemeClr>
                </a:solidFill>
                <a:latin typeface="Times New Roman" pitchFamily="18" charset="0"/>
                <a:cs typeface="Times New Roman" pitchFamily="18" charset="0"/>
              </a:rPr>
              <a:t> </a:t>
            </a:r>
            <a:r>
              <a:rPr lang="vi-VN" dirty="0" smtClean="0">
                <a:solidFill>
                  <a:schemeClr val="bg2">
                    <a:lumMod val="25000"/>
                  </a:schemeClr>
                </a:solidFill>
                <a:latin typeface="Times New Roman" pitchFamily="18" charset="0"/>
                <a:cs typeface="Times New Roman" pitchFamily="18" charset="0"/>
              </a:rPr>
              <a:t>și Java</a:t>
            </a:r>
          </a:p>
          <a:p>
            <a:pPr algn="just"/>
            <a:endParaRPr lang="ro-RO" dirty="0"/>
          </a:p>
        </p:txBody>
      </p:sp>
      <p:pic>
        <p:nvPicPr>
          <p:cNvPr id="5" name="Content Placeholder 4" descr="alice3_logo.png"/>
          <p:cNvPicPr>
            <a:picLocks noGrp="1" noChangeAspect="1"/>
          </p:cNvPicPr>
          <p:nvPr>
            <p:ph sz="half" idx="2"/>
          </p:nvPr>
        </p:nvPicPr>
        <p:blipFill>
          <a:blip r:embed="rId2" cstate="print"/>
          <a:stretch>
            <a:fillRect/>
          </a:stretch>
        </p:blipFill>
        <p:spPr>
          <a:xfrm>
            <a:off x="2571736" y="785794"/>
            <a:ext cx="3219450" cy="1009650"/>
          </a:xfrm>
        </p:spPr>
      </p:pic>
      <p:sp>
        <p:nvSpPr>
          <p:cNvPr id="6"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1" fill="hold" nodeType="click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0-ppt_h/2"/>
                                          </p:val>
                                        </p:tav>
                                      </p:tavLst>
                                    </p:anim>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5" dur="500"/>
                                        <p:tgtEl>
                                          <p:spTgt spid="3">
                                            <p:txEl>
                                              <p:pRg st="0" end="0"/>
                                            </p:txEl>
                                          </p:spTgt>
                                        </p:tgtEl>
                                        <p:attrNameLst>
                                          <p:attrName>ppt_y</p:attrName>
                                        </p:attrNameLst>
                                      </p:cBhvr>
                                      <p:tavLst>
                                        <p:tav tm="0">
                                          <p:val>
                                            <p:strVal val="ppt_y"/>
                                          </p:val>
                                        </p:tav>
                                        <p:tav tm="100000">
                                          <p:val>
                                            <p:strVal val="1+ppt_h/2"/>
                                          </p:val>
                                        </p:tav>
                                      </p:tavLst>
                                    </p:anim>
                                    <p:set>
                                      <p:cBhvr>
                                        <p:cTn id="26"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pPr algn="just"/>
            <a:r>
              <a:rPr lang="en-US" dirty="0" smtClean="0"/>
              <a:t> </a:t>
            </a:r>
            <a:r>
              <a:rPr lang="en-US" dirty="0" err="1" smtClean="0"/>
              <a:t>Echipa</a:t>
            </a:r>
            <a:r>
              <a:rPr lang="en-US" dirty="0" smtClean="0"/>
              <a:t> Alice a </a:t>
            </a:r>
            <a:r>
              <a:rPr lang="en-US" dirty="0" err="1" smtClean="0"/>
              <a:t>dezvoltat</a:t>
            </a:r>
            <a:r>
              <a:rPr lang="en-US" dirty="0" smtClean="0"/>
              <a:t> </a:t>
            </a:r>
            <a:r>
              <a:rPr lang="en-US" dirty="0" err="1" smtClean="0"/>
              <a:t>materiale</a:t>
            </a:r>
            <a:r>
              <a:rPr lang="en-US" dirty="0" smtClean="0"/>
              <a:t> de </a:t>
            </a:r>
            <a:r>
              <a:rPr lang="en-US" dirty="0" err="1" smtClean="0"/>
              <a:t>instruire</a:t>
            </a:r>
            <a:r>
              <a:rPr lang="en-US" dirty="0" smtClean="0"/>
              <a:t> </a:t>
            </a:r>
            <a:r>
              <a:rPr lang="en-US" dirty="0" err="1" smtClean="0"/>
              <a:t>pentru</a:t>
            </a:r>
            <a:r>
              <a:rPr lang="en-US" dirty="0" smtClean="0"/>
              <a:t> a </a:t>
            </a:r>
            <a:r>
              <a:rPr lang="en-US" dirty="0" err="1" smtClean="0"/>
              <a:t>sprijini</a:t>
            </a:r>
            <a:r>
              <a:rPr lang="en-US" dirty="0" smtClean="0"/>
              <a:t> </a:t>
            </a:r>
            <a:r>
              <a:rPr lang="ro-RO" dirty="0" smtClean="0"/>
              <a:t>elevii</a:t>
            </a:r>
            <a:r>
              <a:rPr lang="en-US" dirty="0" smtClean="0"/>
              <a:t> </a:t>
            </a:r>
            <a:r>
              <a:rPr lang="en-US" dirty="0" err="1" smtClean="0"/>
              <a:t>și</a:t>
            </a:r>
            <a:r>
              <a:rPr lang="en-US" dirty="0" smtClean="0"/>
              <a:t> </a:t>
            </a:r>
            <a:r>
              <a:rPr lang="en-US" dirty="0" err="1" smtClean="0"/>
              <a:t>profesorii</a:t>
            </a:r>
            <a:r>
              <a:rPr lang="en-US" dirty="0" smtClean="0"/>
              <a:t> </a:t>
            </a:r>
            <a:r>
              <a:rPr lang="en-US" dirty="0" err="1" smtClean="0"/>
              <a:t>în</a:t>
            </a:r>
            <a:r>
              <a:rPr lang="en-US" dirty="0" smtClean="0"/>
              <a:t> </a:t>
            </a:r>
            <a:r>
              <a:rPr lang="en-US" dirty="0" err="1" smtClean="0"/>
              <a:t>utilizarea</a:t>
            </a:r>
            <a:r>
              <a:rPr lang="en-US" dirty="0" smtClean="0"/>
              <a:t> </a:t>
            </a:r>
            <a:r>
              <a:rPr lang="en-US" dirty="0" err="1" smtClean="0"/>
              <a:t>acestei</a:t>
            </a:r>
            <a:r>
              <a:rPr lang="en-US" dirty="0" smtClean="0"/>
              <a:t> </a:t>
            </a:r>
            <a:r>
              <a:rPr lang="en-US" dirty="0" err="1" smtClean="0"/>
              <a:t>noi</a:t>
            </a:r>
            <a:r>
              <a:rPr lang="en-US" dirty="0" smtClean="0"/>
              <a:t> </a:t>
            </a:r>
            <a:r>
              <a:rPr lang="en-US" dirty="0" err="1" smtClean="0"/>
              <a:t>abordări</a:t>
            </a:r>
            <a:r>
              <a:rPr lang="en-US" dirty="0" smtClean="0"/>
              <a:t>. </a:t>
            </a:r>
            <a:r>
              <a:rPr lang="en-US" dirty="0" err="1" smtClean="0"/>
              <a:t>Alți</a:t>
            </a:r>
            <a:r>
              <a:rPr lang="en-US" dirty="0" smtClean="0"/>
              <a:t> </a:t>
            </a:r>
            <a:r>
              <a:rPr lang="en-US" dirty="0" err="1" smtClean="0"/>
              <a:t>autori</a:t>
            </a:r>
            <a:r>
              <a:rPr lang="en-US" dirty="0" smtClean="0"/>
              <a:t> s-au </a:t>
            </a:r>
            <a:r>
              <a:rPr lang="en-US" dirty="0" err="1" smtClean="0"/>
              <a:t>alăturat</a:t>
            </a:r>
            <a:r>
              <a:rPr lang="en-US" dirty="0" smtClean="0"/>
              <a:t> cu </a:t>
            </a:r>
            <a:r>
              <a:rPr lang="en-US" dirty="0" err="1" smtClean="0"/>
              <a:t>generozitate</a:t>
            </a:r>
            <a:r>
              <a:rPr lang="en-US" dirty="0" smtClean="0"/>
              <a:t> </a:t>
            </a:r>
            <a:r>
              <a:rPr lang="en-US" dirty="0" err="1" smtClean="0"/>
              <a:t>prin</a:t>
            </a:r>
            <a:r>
              <a:rPr lang="en-US" dirty="0" smtClean="0"/>
              <a:t> </a:t>
            </a:r>
            <a:r>
              <a:rPr lang="en-US" dirty="0" err="1" smtClean="0"/>
              <a:t>crearea</a:t>
            </a:r>
            <a:r>
              <a:rPr lang="en-US" dirty="0" smtClean="0"/>
              <a:t> de </a:t>
            </a:r>
            <a:r>
              <a:rPr lang="en-US" dirty="0" err="1" smtClean="0"/>
              <a:t>manuale</a:t>
            </a:r>
            <a:r>
              <a:rPr lang="en-US" dirty="0" smtClean="0"/>
              <a:t> </a:t>
            </a:r>
            <a:r>
              <a:rPr lang="en-US" dirty="0" err="1" smtClean="0"/>
              <a:t>suplimentare</a:t>
            </a:r>
            <a:r>
              <a:rPr lang="en-US" dirty="0" smtClean="0"/>
              <a:t>.</a:t>
            </a:r>
            <a:endParaRPr lang="en-US" dirty="0"/>
          </a:p>
        </p:txBody>
      </p:sp>
      <p:sp>
        <p:nvSpPr>
          <p:cNvPr id="7"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sz="4000" dirty="0" smtClean="0"/>
              <a:t>Pa</a:t>
            </a:r>
            <a:r>
              <a:rPr lang="ro-RO" sz="4000" dirty="0" smtClean="0"/>
              <a:t>ş</a:t>
            </a:r>
            <a:r>
              <a:rPr lang="en-US" sz="4000" dirty="0" smtClean="0"/>
              <a:t>ii </a:t>
            </a:r>
            <a:r>
              <a:rPr lang="en-US" sz="4000" dirty="0"/>
              <a:t>care </a:t>
            </a:r>
            <a:r>
              <a:rPr lang="en-US" sz="4000" dirty="0" err="1"/>
              <a:t>trebuie</a:t>
            </a:r>
            <a:r>
              <a:rPr lang="en-US" sz="4000" dirty="0"/>
              <a:t> </a:t>
            </a:r>
            <a:r>
              <a:rPr lang="en-US" sz="4000" dirty="0" err="1" smtClean="0"/>
              <a:t>parcur</a:t>
            </a:r>
            <a:r>
              <a:rPr lang="ro-RO" sz="4000" dirty="0" smtClean="0"/>
              <a:t>ş</a:t>
            </a:r>
            <a:r>
              <a:rPr lang="en-US" sz="4000" dirty="0" err="1" smtClean="0"/>
              <a:t>i</a:t>
            </a:r>
            <a:r>
              <a:rPr lang="en-US" sz="4000" dirty="0" smtClean="0"/>
              <a:t> </a:t>
            </a:r>
            <a:r>
              <a:rPr lang="en-US" sz="4000" dirty="0" err="1"/>
              <a:t>pentru</a:t>
            </a:r>
            <a:r>
              <a:rPr lang="en-US" sz="4000" dirty="0"/>
              <a:t> </a:t>
            </a:r>
            <a:r>
              <a:rPr lang="en-US" sz="4000" dirty="0" err="1"/>
              <a:t>realizarea</a:t>
            </a:r>
            <a:r>
              <a:rPr lang="en-US" sz="4000" dirty="0"/>
              <a:t> </a:t>
            </a:r>
            <a:r>
              <a:rPr lang="en-US" sz="4000" dirty="0" err="1"/>
              <a:t>unei</a:t>
            </a:r>
            <a:r>
              <a:rPr lang="en-US" sz="4000" dirty="0"/>
              <a:t> </a:t>
            </a:r>
            <a:r>
              <a:rPr lang="en-US" sz="4000" dirty="0" smtClean="0"/>
              <a:t>anima</a:t>
            </a:r>
            <a:r>
              <a:rPr lang="ro-RO" sz="4000" dirty="0" smtClean="0"/>
              <a:t>ţ</a:t>
            </a:r>
            <a:r>
              <a:rPr lang="en-US" sz="4000" dirty="0" smtClean="0"/>
              <a:t>ii</a:t>
            </a:r>
            <a:r>
              <a:rPr lang="ro-RO" sz="4000" dirty="0" smtClean="0"/>
              <a:t>:</a:t>
            </a:r>
            <a:endParaRPr lang="en-US" sz="4000" dirty="0"/>
          </a:p>
        </p:txBody>
      </p:sp>
      <p:sp>
        <p:nvSpPr>
          <p:cNvPr id="24579" name="Rectangle 3"/>
          <p:cNvSpPr>
            <a:spLocks noGrp="1" noChangeArrowheads="1"/>
          </p:cNvSpPr>
          <p:nvPr>
            <p:ph type="body" idx="1"/>
          </p:nvPr>
        </p:nvSpPr>
        <p:spPr>
          <a:xfrm>
            <a:off x="457200" y="2438400"/>
            <a:ext cx="8229600" cy="3692525"/>
          </a:xfrm>
        </p:spPr>
        <p:txBody>
          <a:bodyPr/>
          <a:lstStyle/>
          <a:p>
            <a:pPr marL="609600" indent="-609600">
              <a:buFont typeface="Wingdings" pitchFamily="2" charset="2"/>
              <a:buNone/>
            </a:pPr>
            <a:r>
              <a:rPr lang="en-US" dirty="0"/>
              <a:t>1. </a:t>
            </a:r>
            <a:r>
              <a:rPr lang="en-US" dirty="0" err="1"/>
              <a:t>Definirea</a:t>
            </a:r>
            <a:r>
              <a:rPr lang="en-US" dirty="0"/>
              <a:t> </a:t>
            </a:r>
            <a:r>
              <a:rPr lang="en-US" dirty="0" err="1"/>
              <a:t>scenariului</a:t>
            </a:r>
            <a:r>
              <a:rPr lang="en-US" dirty="0"/>
              <a:t>   </a:t>
            </a:r>
          </a:p>
          <a:p>
            <a:pPr marL="609600" indent="-609600">
              <a:buFont typeface="Wingdings" pitchFamily="2" charset="2"/>
              <a:buNone/>
            </a:pPr>
            <a:r>
              <a:rPr lang="en-US" dirty="0"/>
              <a:t>2. </a:t>
            </a:r>
            <a:r>
              <a:rPr lang="en-US" dirty="0" err="1"/>
              <a:t>Proiectarea</a:t>
            </a:r>
            <a:r>
              <a:rPr lang="en-US" dirty="0"/>
              <a:t> </a:t>
            </a:r>
            <a:r>
              <a:rPr lang="en-US" dirty="0" err="1"/>
              <a:t>scenariului</a:t>
            </a:r>
            <a:r>
              <a:rPr lang="en-US" dirty="0"/>
              <a:t>  </a:t>
            </a:r>
          </a:p>
          <a:p>
            <a:pPr marL="609600" indent="-609600">
              <a:buFont typeface="Wingdings" pitchFamily="2" charset="2"/>
              <a:buNone/>
            </a:pPr>
            <a:r>
              <a:rPr lang="en-US" dirty="0"/>
              <a:t>3. </a:t>
            </a:r>
            <a:r>
              <a:rPr lang="en-US" dirty="0" err="1"/>
              <a:t>Programarea</a:t>
            </a:r>
            <a:r>
              <a:rPr lang="en-US" dirty="0"/>
              <a:t> </a:t>
            </a:r>
            <a:r>
              <a:rPr lang="en-US" dirty="0" smtClean="0"/>
              <a:t>anima</a:t>
            </a:r>
            <a:r>
              <a:rPr lang="ro-RO" dirty="0" smtClean="0"/>
              <a:t>ţ</a:t>
            </a:r>
            <a:r>
              <a:rPr lang="en-US" dirty="0" err="1" smtClean="0"/>
              <a:t>iei</a:t>
            </a:r>
            <a:r>
              <a:rPr lang="en-US" dirty="0" smtClean="0"/>
              <a:t> </a:t>
            </a:r>
            <a:endParaRPr lang="en-US" dirty="0"/>
          </a:p>
          <a:p>
            <a:pPr marL="609600" indent="-609600">
              <a:buFont typeface="Wingdings" pitchFamily="2" charset="2"/>
              <a:buNone/>
            </a:pPr>
            <a:r>
              <a:rPr lang="en-US" dirty="0"/>
              <a:t>4. </a:t>
            </a:r>
            <a:r>
              <a:rPr lang="en-US" dirty="0" err="1"/>
              <a:t>Rularea</a:t>
            </a:r>
            <a:r>
              <a:rPr lang="en-US" dirty="0"/>
              <a:t> </a:t>
            </a:r>
            <a:r>
              <a:rPr lang="en-US" dirty="0" smtClean="0"/>
              <a:t>anima</a:t>
            </a:r>
            <a:r>
              <a:rPr lang="ro-RO" dirty="0" smtClean="0"/>
              <a:t>ţ</a:t>
            </a:r>
            <a:r>
              <a:rPr lang="en-US" dirty="0" err="1" smtClean="0"/>
              <a:t>iilor</a:t>
            </a:r>
            <a:r>
              <a:rPr lang="en-US" dirty="0" smtClean="0"/>
              <a:t> </a:t>
            </a:r>
            <a:r>
              <a:rPr lang="en-US" dirty="0" err="1"/>
              <a:t>si</a:t>
            </a:r>
            <a:r>
              <a:rPr lang="en-US" dirty="0"/>
              <a:t> </a:t>
            </a:r>
            <a:r>
              <a:rPr lang="en-US" dirty="0" err="1"/>
              <a:t>corectarea</a:t>
            </a:r>
            <a:r>
              <a:rPr lang="en-US" dirty="0"/>
              <a:t> </a:t>
            </a:r>
            <a:r>
              <a:rPr lang="en-US" dirty="0" err="1"/>
              <a:t>erorilor</a:t>
            </a:r>
            <a:endParaRPr lang="en-US" dirty="0"/>
          </a:p>
        </p:txBody>
      </p:sp>
      <p:sp>
        <p:nvSpPr>
          <p:cNvPr id="5" name="Footer Placeholder 5"/>
          <p:cNvSpPr>
            <a:spLocks noGrp="1"/>
          </p:cNvSpPr>
          <p:nvPr>
            <p:ph type="ftr" sz="quarter" idx="11"/>
          </p:nvPr>
        </p:nvSpPr>
        <p:spPr>
          <a:xfrm>
            <a:off x="1403648" y="6356350"/>
            <a:ext cx="5832648" cy="365125"/>
          </a:xfrm>
        </p:spPr>
        <p:txBody>
          <a:bodyPr/>
          <a:lstStyle/>
          <a:p>
            <a:r>
              <a:rPr lang="pt-BR" dirty="0" smtClean="0"/>
              <a:t>Roxana Tîmplaru   -------------------------</a:t>
            </a:r>
            <a:r>
              <a:rPr lang="ro-RO" dirty="0" smtClean="0"/>
              <a:t>-----------------------</a:t>
            </a:r>
            <a:r>
              <a:rPr lang="pt-BR" dirty="0" smtClean="0"/>
              <a:t>- Cerc informatică, 15.05.2013</a:t>
            </a:r>
            <a:endParaRPr lang="ro-RO" dirty="0"/>
          </a:p>
        </p:txBody>
      </p:sp>
    </p:spTree>
  </p:cSld>
  <p:clrMapOvr>
    <a:masterClrMapping/>
  </p:clrMapOvr>
  <p:transition spd="med">
    <p:pull dir="d"/>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163</TotalTime>
  <Words>1327</Words>
  <Application>Microsoft Office PowerPoint</Application>
  <PresentationFormat>On-screen Show (4:3)</PresentationFormat>
  <Paragraphs>106</Paragraphs>
  <Slides>30</Slides>
  <Notes>2</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Flow</vt:lpstr>
      <vt:lpstr>Predarea limbajului de programare Java utilizând aplicaţiile Alice şi Greenfoot </vt:lpstr>
      <vt:lpstr>Slide 2</vt:lpstr>
      <vt:lpstr>Alice 3</vt:lpstr>
      <vt:lpstr>”Java o ajută pe Alice să creeze un nou Wonderland“</vt:lpstr>
      <vt:lpstr>Ce este Alice?</vt:lpstr>
      <vt:lpstr>Slide 6</vt:lpstr>
      <vt:lpstr>Slide 7</vt:lpstr>
      <vt:lpstr>Slide 8</vt:lpstr>
      <vt:lpstr>Paşii care trebuie parcurşi pentru realizarea unei animaţii:</vt:lpstr>
      <vt:lpstr>PASUL 1</vt:lpstr>
      <vt:lpstr>PASUL 2</vt:lpstr>
      <vt:lpstr>Slide 12</vt:lpstr>
      <vt:lpstr>PASUL 3</vt:lpstr>
      <vt:lpstr>PASUL 4</vt:lpstr>
      <vt:lpstr>Slide 15</vt:lpstr>
      <vt:lpstr>Slide 16</vt:lpstr>
      <vt:lpstr>Slide 17</vt:lpstr>
      <vt:lpstr>Slide 18</vt:lpstr>
      <vt:lpstr>Slide 19</vt:lpstr>
      <vt:lpstr>Greenfoot</vt:lpstr>
      <vt:lpstr>Ce este Greenfoot ?</vt:lpstr>
      <vt:lpstr>Slide 22</vt:lpstr>
      <vt:lpstr>Slide 23</vt:lpstr>
      <vt:lpstr>Slide 24</vt:lpstr>
      <vt:lpstr>Slide 25</vt:lpstr>
      <vt:lpstr>Slide 26</vt:lpstr>
      <vt:lpstr>Slide 27</vt:lpstr>
      <vt:lpstr>Slide 28</vt:lpstr>
      <vt:lpstr>Slide 29</vt:lpstr>
      <vt:lpstr>Bibliografie: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Alice 3D</dc:title>
  <dc:creator>Cthulhu</dc:creator>
  <cp:lastModifiedBy>Teo</cp:lastModifiedBy>
  <cp:revision>68</cp:revision>
  <dcterms:created xsi:type="dcterms:W3CDTF">2012-10-21T14:10:25Z</dcterms:created>
  <dcterms:modified xsi:type="dcterms:W3CDTF">2013-05-13T04:21:57Z</dcterms:modified>
</cp:coreProperties>
</file>